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8288000" cy="10287000"/>
  <p:notesSz cx="6858000" cy="9144000"/>
  <p:embeddedFontLst>
    <p:embeddedFont>
      <p:font typeface="Calibri (MS)" charset="1" panose="020F0502020204030204"/>
      <p:regular r:id="rId88"/>
    </p:embeddedFont>
    <p:embeddedFont>
      <p:font typeface="Georgia" charset="1" panose="02040502050405020303"/>
      <p:regular r:id="rId89"/>
    </p:embeddedFont>
    <p:embeddedFont>
      <p:font typeface="Helvetica Bold" charset="1" panose="020B0704020202030204"/>
      <p:regular r:id="rId90"/>
    </p:embeddedFont>
    <p:embeddedFont>
      <p:font typeface="Georgia Bold" charset="1" panose="02040802050405020203"/>
      <p:regular r:id="rId91"/>
    </p:embeddedFont>
    <p:embeddedFont>
      <p:font typeface="Helvetica" charset="1" panose="020B0504020202020204"/>
      <p:regular r:id="rId92"/>
    </p:embeddedFont>
    <p:embeddedFont>
      <p:font typeface="Helvetica World Bold Italics" charset="1" panose="020B0800040000090004"/>
      <p:regular r:id="rId93"/>
    </p:embeddedFont>
    <p:embeddedFont>
      <p:font typeface="Helvetica World Bold" charset="1" panose="020B0800040000020004"/>
      <p:regular r:id="rId94"/>
    </p:embeddedFont>
    <p:embeddedFont>
      <p:font typeface="Helvetica World" charset="1" panose="020B0500040000020004"/>
      <p:regular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6.svg" Type="http://schemas.openxmlformats.org/officeDocument/2006/relationships/image"/><Relationship Id="rId4" Target="../media/aAG3f0QUscc.m4a" Type="http://schemas.microsoft.com/office/2007/relationships/media"/><Relationship Id="rId5" Target="../media/aAG3f0QUscc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1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2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3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4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5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6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7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2" Target="../media/image5.jpe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../media/image5.jpe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Relationship Id="rId5" Target="../media/image109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3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9.pn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2.png" Type="http://schemas.openxmlformats.org/officeDocument/2006/relationships/image"/><Relationship Id="rId4" Target="../media/image123.png" Type="http://schemas.openxmlformats.org/officeDocument/2006/relationships/image"/><Relationship Id="rId5" Target="../media/image12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7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8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9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0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1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2.png" Type="http://schemas.openxmlformats.org/officeDocument/2006/relationships/image"/><Relationship Id="rId4" Target="../media/image133.png" Type="http://schemas.openxmlformats.org/officeDocument/2006/relationships/image"/><Relationship Id="rId5" Target="../media/image1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45.jpeg" Type="http://schemas.openxmlformats.org/officeDocument/2006/relationships/image"/><Relationship Id="rId14" Target="../media/VAGyZKursvw.mp4" Type="http://schemas.openxmlformats.org/officeDocument/2006/relationships/video"/><Relationship Id="rId15" Target="../media/VAGyZKursvw.mp4" Type="http://schemas.microsoft.com/office/2007/relationships/media"/><Relationship Id="rId16" Target="../media/image133.png" Type="http://schemas.openxmlformats.org/officeDocument/2006/relationships/image"/><Relationship Id="rId17" Target="../media/image134.svg" Type="http://schemas.openxmlformats.org/officeDocument/2006/relationships/image"/><Relationship Id="rId2" Target="../media/image5.jpeg" Type="http://schemas.openxmlformats.org/officeDocument/2006/relationships/image"/><Relationship Id="rId3" Target="../media/image135.png" Type="http://schemas.openxmlformats.org/officeDocument/2006/relationships/image"/><Relationship Id="rId4" Target="../media/image136.png" Type="http://schemas.openxmlformats.org/officeDocument/2006/relationships/image"/><Relationship Id="rId5" Target="../media/image137.png" Type="http://schemas.openxmlformats.org/officeDocument/2006/relationships/image"/><Relationship Id="rId6" Target="../media/image138.png" Type="http://schemas.openxmlformats.org/officeDocument/2006/relationships/image"/><Relationship Id="rId7" Target="../media/image139.png" Type="http://schemas.openxmlformats.org/officeDocument/2006/relationships/image"/><Relationship Id="rId8" Target="../media/image140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png" Type="http://schemas.openxmlformats.org/officeDocument/2006/relationships/image"/><Relationship Id="rId12" Target="../media/image155.png" Type="http://schemas.openxmlformats.org/officeDocument/2006/relationships/image"/><Relationship Id="rId13" Target="../media/image156.png" Type="http://schemas.openxmlformats.org/officeDocument/2006/relationships/image"/><Relationship Id="rId14" Target="../media/image133.png" Type="http://schemas.openxmlformats.org/officeDocument/2006/relationships/image"/><Relationship Id="rId15" Target="../media/image134.svg" Type="http://schemas.openxmlformats.org/officeDocument/2006/relationships/image"/><Relationship Id="rId2" Target="../media/image5.jpe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49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7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8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9.pn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2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5.png" Type="http://schemas.openxmlformats.org/officeDocument/2006/relationships/image"/><Relationship Id="rId4" Target="../media/image166.png" Type="http://schemas.openxmlformats.org/officeDocument/2006/relationships/image"/><Relationship Id="rId5" Target="../media/image167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1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3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4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87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ML - Artificial Neural Networks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816.667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100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Linear regression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72575" y="5715000"/>
            <a:ext cx="5032061" cy="4076700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400621" y="5700198"/>
            <a:ext cx="5032061" cy="4076700"/>
          </a:xfrm>
          <a:prstGeom prst="line">
            <a:avLst/>
          </a:prstGeom>
          <a:ln cap="flat" w="38100">
            <a:solidFill>
              <a:srgbClr val="FF5757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332409" y="979170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5351459" y="475615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968205" y="79072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12125" y="6000102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97675" y="669925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91425" y="8427994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88605" y="7656130"/>
            <a:ext cx="520700" cy="520700"/>
          </a:xfrm>
          <a:custGeom>
            <a:avLst/>
            <a:gdLst/>
            <a:ahLst/>
            <a:cxnLst/>
            <a:rect r="r" b="b" t="t" l="l"/>
            <a:pathLst>
              <a:path h="520700" w="520700">
                <a:moveTo>
                  <a:pt x="0" y="0"/>
                </a:moveTo>
                <a:lnTo>
                  <a:pt x="520700" y="0"/>
                </a:lnTo>
                <a:lnTo>
                  <a:pt x="5207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7947" y="2048685"/>
            <a:ext cx="4051432" cy="150832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4118908" y="2424404"/>
            <a:ext cx="477345" cy="871187"/>
            <a:chOff x="0" y="0"/>
            <a:chExt cx="125720" cy="2294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720" cy="229448"/>
            </a:xfrm>
            <a:custGeom>
              <a:avLst/>
              <a:gdLst/>
              <a:ahLst/>
              <a:cxnLst/>
              <a:rect r="r" b="b" t="t" l="l"/>
              <a:pathLst>
                <a:path h="229448" w="125720">
                  <a:moveTo>
                    <a:pt x="0" y="0"/>
                  </a:moveTo>
                  <a:lnTo>
                    <a:pt x="125720" y="0"/>
                  </a:lnTo>
                  <a:lnTo>
                    <a:pt x="125720" y="229448"/>
                  </a:lnTo>
                  <a:lnTo>
                    <a:pt x="0" y="229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5720" cy="26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731292" y="966156"/>
            <a:ext cx="1522095" cy="1522095"/>
          </a:xfrm>
          <a:custGeom>
            <a:avLst/>
            <a:gdLst/>
            <a:ahLst/>
            <a:cxnLst/>
            <a:rect r="r" b="b" t="t" l="l"/>
            <a:pathLst>
              <a:path h="1522095" w="1522095">
                <a:moveTo>
                  <a:pt x="0" y="0"/>
                </a:moveTo>
                <a:lnTo>
                  <a:pt x="1522095" y="0"/>
                </a:lnTo>
                <a:lnTo>
                  <a:pt x="1522095" y="1522095"/>
                </a:lnTo>
                <a:lnTo>
                  <a:pt x="0" y="1522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74277" y="2228289"/>
            <a:ext cx="326350" cy="81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^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32472" y="4460240"/>
            <a:ext cx="262295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6225" y="9626282"/>
            <a:ext cx="260509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</p:spTree>
  </p:cSld>
  <p:clrMapOvr>
    <a:masterClrMapping/>
  </p:clrMapOvr>
  <p:transition spd="med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5323" y="8999033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7733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8597" y="9012938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294" y="9026842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60523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2043" y="902684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1116" y="9022080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0351" y="9008558"/>
            <a:ext cx="3984947" cy="386715"/>
            <a:chOff x="0" y="0"/>
            <a:chExt cx="5313263" cy="5156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51186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79004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788753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34612" y="9008558"/>
            <a:ext cx="840700" cy="405765"/>
            <a:chOff x="0" y="0"/>
            <a:chExt cx="1120934" cy="54102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88010" y="-12700"/>
              <a:ext cx="5329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83676" y="3443609"/>
            <a:ext cx="886461" cy="4957590"/>
            <a:chOff x="0" y="0"/>
            <a:chExt cx="1181948" cy="66101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50397" y="3818820"/>
            <a:ext cx="2894901" cy="4120098"/>
            <a:chOff x="0" y="0"/>
            <a:chExt cx="3859868" cy="5493465"/>
          </a:xfrm>
        </p:grpSpPr>
        <p:sp>
          <p:nvSpPr>
            <p:cNvPr name="AutoShape 40" id="40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7872987" y="3959345"/>
            <a:ext cx="421629" cy="3667788"/>
            <a:chOff x="0" y="0"/>
            <a:chExt cx="562172" cy="489038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6970137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619671" y="5178000"/>
            <a:ext cx="886461" cy="88646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9510" y="5339257"/>
            <a:ext cx="617852" cy="574946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>
            <a:off x="10506132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med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22705" y="8731486"/>
            <a:ext cx="7152607" cy="729696"/>
            <a:chOff x="0" y="0"/>
            <a:chExt cx="9536809" cy="9729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94318"/>
              <a:ext cx="10155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z =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50424" y="406508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56824" y="372604"/>
              <a:ext cx="595627" cy="58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8"/>
                </a:lnSpc>
                <a:spcBef>
                  <a:spcPct val="0"/>
                </a:spcBef>
              </a:pPr>
              <a:r>
                <a:rPr lang="en-US" b="true" sz="251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51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16862" y="331329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05784" y="406508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980038" y="393808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568048" y="331329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157881" y="400158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607856" y="387968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195866" y="331329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780066" y="295275"/>
              <a:ext cx="862049" cy="66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8"/>
                </a:lnSpc>
              </a:pPr>
              <a:r>
                <a:rPr lang="en-US" b="true" sz="4316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...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05615" y="331329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86528" y="393808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819452" y="406508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415876" y="331329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003886" y="356729"/>
              <a:ext cx="5329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83676" y="3443609"/>
            <a:ext cx="886461" cy="4957590"/>
            <a:chOff x="0" y="0"/>
            <a:chExt cx="1181948" cy="66101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50397" y="3818820"/>
            <a:ext cx="2894901" cy="4120098"/>
            <a:chOff x="0" y="0"/>
            <a:chExt cx="3859868" cy="5493465"/>
          </a:xfrm>
        </p:grpSpPr>
        <p:sp>
          <p:nvSpPr>
            <p:cNvPr name="AutoShape 40" id="40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7872987" y="3959345"/>
            <a:ext cx="421629" cy="3667788"/>
            <a:chOff x="0" y="0"/>
            <a:chExt cx="562172" cy="489038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6970137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619671" y="5178000"/>
            <a:ext cx="886461" cy="88646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9510" y="5339257"/>
            <a:ext cx="617852" cy="574946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>
            <a:off x="10506132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6094438" y="2357426"/>
            <a:ext cx="886461" cy="892522"/>
            <a:chOff x="0" y="0"/>
            <a:chExt cx="812800" cy="81835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8358"/>
            </a:xfrm>
            <a:custGeom>
              <a:avLst/>
              <a:gdLst/>
              <a:ahLst/>
              <a:cxnLst/>
              <a:rect r="r" b="b" t="t" l="l"/>
              <a:pathLst>
                <a:path h="818358" w="812800">
                  <a:moveTo>
                    <a:pt x="406400" y="0"/>
                  </a:moveTo>
                  <a:cubicBezTo>
                    <a:pt x="181951" y="0"/>
                    <a:pt x="0" y="183196"/>
                    <a:pt x="0" y="409179"/>
                  </a:cubicBezTo>
                  <a:cubicBezTo>
                    <a:pt x="0" y="635162"/>
                    <a:pt x="181951" y="818358"/>
                    <a:pt x="406400" y="818358"/>
                  </a:cubicBezTo>
                  <a:cubicBezTo>
                    <a:pt x="630849" y="818358"/>
                    <a:pt x="812800" y="635162"/>
                    <a:pt x="812800" y="409179"/>
                  </a:cubicBezTo>
                  <a:cubicBezTo>
                    <a:pt x="812800" y="1831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621"/>
              <a:ext cx="660400" cy="703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6340978" y="254062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340978" y="254062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062588" y="5132591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z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22705" y="8548518"/>
            <a:ext cx="8946092" cy="912664"/>
            <a:chOff x="0" y="0"/>
            <a:chExt cx="11928123" cy="12168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71967" y="458924"/>
              <a:ext cx="744978" cy="742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1"/>
                </a:lnSpc>
                <a:spcBef>
                  <a:spcPct val="0"/>
                </a:spcBef>
              </a:pPr>
              <a:r>
                <a:rPr lang="en-US" b="true" sz="314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14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27269" y="483057"/>
              <a:ext cx="656029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763256" y="475753"/>
              <a:ext cx="656029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780145" y="498941"/>
              <a:ext cx="666552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63664" y="49894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34098" y="498941"/>
              <a:ext cx="656029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200451" y="490999"/>
              <a:ext cx="656029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229393" y="361950"/>
              <a:ext cx="1078204" cy="83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b="true" sz="5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...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113593" y="483057"/>
              <a:ext cx="666552" cy="71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00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97507" y="40491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462720" y="40491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498707" y="40491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387019" y="40491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526120" y="404911"/>
              <a:ext cx="656029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261571" y="436680"/>
              <a:ext cx="666552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83695"/>
              <a:ext cx="1270162" cy="70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2"/>
                </a:lnSpc>
                <a:spcBef>
                  <a:spcPct val="0"/>
                </a:spcBef>
              </a:pPr>
              <a:r>
                <a:rPr lang="en-US" b="true" sz="300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z =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765474" y="5339865"/>
            <a:ext cx="603927" cy="573730"/>
          </a:xfrm>
          <a:custGeom>
            <a:avLst/>
            <a:gdLst/>
            <a:ahLst/>
            <a:cxnLst/>
            <a:rect r="r" b="b" t="t" l="l"/>
            <a:pathLst>
              <a:path h="573730" w="603927">
                <a:moveTo>
                  <a:pt x="0" y="0"/>
                </a:moveTo>
                <a:lnTo>
                  <a:pt x="603927" y="0"/>
                </a:lnTo>
                <a:lnTo>
                  <a:pt x="603927" y="573730"/>
                </a:lnTo>
                <a:lnTo>
                  <a:pt x="0" y="57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0886" t="-306369" r="-288282" b="-288215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635539" y="1789930"/>
            <a:ext cx="3137805" cy="3477120"/>
          </a:xfrm>
          <a:prstGeom prst="line">
            <a:avLst/>
          </a:prstGeom>
          <a:ln cap="flat" w="38100">
            <a:solidFill>
              <a:srgbClr val="89C94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9399218" y="4752010"/>
            <a:ext cx="6446937" cy="1315309"/>
          </a:xfrm>
          <a:prstGeom prst="line">
            <a:avLst/>
          </a:prstGeom>
          <a:ln cap="flat" w="38100">
            <a:solidFill>
              <a:srgbClr val="89C94E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740896" y="1740508"/>
            <a:ext cx="4187435" cy="3023437"/>
            <a:chOff x="0" y="0"/>
            <a:chExt cx="3312598" cy="23917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12598" cy="2391782"/>
            </a:xfrm>
            <a:custGeom>
              <a:avLst/>
              <a:gdLst/>
              <a:ahLst/>
              <a:cxnLst/>
              <a:rect r="r" b="b" t="t" l="l"/>
              <a:pathLst>
                <a:path h="2391782" w="3312598">
                  <a:moveTo>
                    <a:pt x="26885" y="0"/>
                  </a:moveTo>
                  <a:lnTo>
                    <a:pt x="3285713" y="0"/>
                  </a:lnTo>
                  <a:cubicBezTo>
                    <a:pt x="3300561" y="0"/>
                    <a:pt x="3312598" y="12037"/>
                    <a:pt x="3312598" y="26885"/>
                  </a:cubicBezTo>
                  <a:lnTo>
                    <a:pt x="3312598" y="2364896"/>
                  </a:lnTo>
                  <a:cubicBezTo>
                    <a:pt x="3312598" y="2379744"/>
                    <a:pt x="3300561" y="2391782"/>
                    <a:pt x="3285713" y="2391782"/>
                  </a:cubicBezTo>
                  <a:lnTo>
                    <a:pt x="26885" y="2391782"/>
                  </a:lnTo>
                  <a:cubicBezTo>
                    <a:pt x="12037" y="2391782"/>
                    <a:pt x="0" y="2379744"/>
                    <a:pt x="0" y="2364896"/>
                  </a:cubicBezTo>
                  <a:lnTo>
                    <a:pt x="0" y="26885"/>
                  </a:lnTo>
                  <a:cubicBezTo>
                    <a:pt x="0" y="12037"/>
                    <a:pt x="12037" y="0"/>
                    <a:pt x="26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3312598" cy="2458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26246" y="2162162"/>
            <a:ext cx="3816737" cy="1135934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095653" y="5247621"/>
            <a:ext cx="393382" cy="64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26246" y="3239490"/>
            <a:ext cx="3816737" cy="1226808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3080190" y="5297374"/>
            <a:ext cx="393382" cy="64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8281" y="5132591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z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2513085" y="3443609"/>
            <a:ext cx="886461" cy="4957590"/>
            <a:chOff x="0" y="0"/>
            <a:chExt cx="1181948" cy="661011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3379806" y="3818820"/>
            <a:ext cx="2894901" cy="4120098"/>
            <a:chOff x="0" y="0"/>
            <a:chExt cx="3859868" cy="5493465"/>
          </a:xfrm>
        </p:grpSpPr>
        <p:sp>
          <p:nvSpPr>
            <p:cNvPr name="AutoShape 51" id="51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3" id="53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4" id="54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4302396" y="3959345"/>
            <a:ext cx="421629" cy="3667788"/>
            <a:chOff x="0" y="0"/>
            <a:chExt cx="562172" cy="4890384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2523847" y="2357426"/>
            <a:ext cx="886461" cy="892522"/>
            <a:chOff x="0" y="0"/>
            <a:chExt cx="1181948" cy="1190030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181948" cy="1190030"/>
              <a:chOff x="0" y="0"/>
              <a:chExt cx="812800" cy="81835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315581" y="256964"/>
              <a:ext cx="524510" cy="561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65" id="65"/>
          <p:cNvSpPr/>
          <p:nvPr/>
        </p:nvSpPr>
        <p:spPr>
          <a:xfrm>
            <a:off x="3399546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6" id="66"/>
          <p:cNvSpPr txBox="true"/>
          <p:nvPr/>
        </p:nvSpPr>
        <p:spPr>
          <a:xfrm rot="0">
            <a:off x="4292542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6049080" y="5178000"/>
            <a:ext cx="886461" cy="886461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78918" y="5339257"/>
            <a:ext cx="617852" cy="574946"/>
          </a:xfrm>
          <a:prstGeom prst="rect">
            <a:avLst/>
          </a:prstGeom>
        </p:spPr>
      </p:pic>
      <p:sp>
        <p:nvSpPr>
          <p:cNvPr name="AutoShape 71" id="71"/>
          <p:cNvSpPr/>
          <p:nvPr/>
        </p:nvSpPr>
        <p:spPr>
          <a:xfrm>
            <a:off x="6935541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2" id="72"/>
          <p:cNvGrpSpPr/>
          <p:nvPr/>
        </p:nvGrpSpPr>
        <p:grpSpPr>
          <a:xfrm rot="0">
            <a:off x="8624207" y="5183500"/>
            <a:ext cx="886461" cy="886461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8739578" y="5328782"/>
            <a:ext cx="655719" cy="595897"/>
            <a:chOff x="0" y="0"/>
            <a:chExt cx="874293" cy="794529"/>
          </a:xfrm>
        </p:grpSpPr>
        <p:sp>
          <p:nvSpPr>
            <p:cNvPr name="AutoShape 76" id="76"/>
            <p:cNvSpPr/>
            <p:nvPr/>
          </p:nvSpPr>
          <p:spPr>
            <a:xfrm flipH="true" flipV="true">
              <a:off x="402842" y="38100"/>
              <a:ext cx="471451" cy="0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7" id="77"/>
            <p:cNvSpPr/>
            <p:nvPr/>
          </p:nvSpPr>
          <p:spPr>
            <a:xfrm>
              <a:off x="419994" y="38100"/>
              <a:ext cx="0" cy="75642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8" id="78"/>
            <p:cNvSpPr/>
            <p:nvPr/>
          </p:nvSpPr>
          <p:spPr>
            <a:xfrm flipH="true" flipV="true">
              <a:off x="0" y="756429"/>
              <a:ext cx="419994" cy="0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79" id="79"/>
          <p:cNvSpPr/>
          <p:nvPr/>
        </p:nvSpPr>
        <p:spPr>
          <a:xfrm>
            <a:off x="9497045" y="5603655"/>
            <a:ext cx="3478369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0" id="80"/>
          <p:cNvSpPr txBox="true"/>
          <p:nvPr/>
        </p:nvSpPr>
        <p:spPr>
          <a:xfrm rot="0">
            <a:off x="10478956" y="5169945"/>
            <a:ext cx="1632945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output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Perceptron - linear classifier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22705" y="8517541"/>
            <a:ext cx="9249733" cy="943641"/>
            <a:chOff x="0" y="0"/>
            <a:chExt cx="12332977" cy="12581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25321" y="486289"/>
              <a:ext cx="770263" cy="755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  <a:spcBef>
                  <a:spcPct val="0"/>
                </a:spcBef>
              </a:pPr>
              <a:r>
                <a:rPr lang="en-US" b="true" sz="325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25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53777" y="501392"/>
              <a:ext cx="678295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958868" y="493840"/>
              <a:ext cx="678295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112095" y="517816"/>
              <a:ext cx="689176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99766" y="517816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40473" y="517816"/>
              <a:ext cx="678295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376961" y="509604"/>
              <a:ext cx="678295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74766" y="381000"/>
              <a:ext cx="1114799" cy="860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1"/>
                </a:lnSpc>
              </a:pPr>
              <a:r>
                <a:rPr lang="en-US" b="true" sz="5582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...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422919" y="501392"/>
              <a:ext cx="689176" cy="74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3103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478881" y="420594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614190" y="420594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19281" y="420594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671684" y="420594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883388" y="420594"/>
              <a:ext cx="678295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643801" y="453441"/>
              <a:ext cx="689176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02052"/>
              <a:ext cx="1313273" cy="72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5"/>
                </a:lnSpc>
                <a:spcBef>
                  <a:spcPct val="0"/>
                </a:spcBef>
              </a:pPr>
              <a:r>
                <a:rPr lang="en-US" b="true" sz="3103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z =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9569791" y="7960891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9588841" y="2925341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9069854" y="2629431"/>
            <a:ext cx="262295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03607" y="7795474"/>
            <a:ext cx="260509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74641" y="3869389"/>
            <a:ext cx="5300773" cy="2410898"/>
            <a:chOff x="0" y="0"/>
            <a:chExt cx="7067697" cy="32145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208258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6"/>
                  </a:lnTo>
                  <a:lnTo>
                    <a:pt x="0" y="69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06577" y="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452348" y="104140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860218" y="1825997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546477" y="347133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5378075" y="1478864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7" y="0"/>
                  </a:lnTo>
                  <a:lnTo>
                    <a:pt x="694267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373431" y="2520264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910167" y="939800"/>
              <a:ext cx="694267" cy="694267"/>
            </a:xfrm>
            <a:custGeom>
              <a:avLst/>
              <a:gdLst/>
              <a:ahLst/>
              <a:cxnLst/>
              <a:rect r="r" b="b" t="t" l="l"/>
              <a:pathLst>
                <a:path h="694267" w="694267">
                  <a:moveTo>
                    <a:pt x="0" y="0"/>
                  </a:moveTo>
                  <a:lnTo>
                    <a:pt x="694266" y="0"/>
                  </a:lnTo>
                  <a:lnTo>
                    <a:pt x="694266" y="694267"/>
                  </a:lnTo>
                  <a:lnTo>
                    <a:pt x="0" y="69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179391" y="5840194"/>
            <a:ext cx="4460796" cy="1841353"/>
            <a:chOff x="0" y="0"/>
            <a:chExt cx="5947728" cy="245513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1183000" y="1060759"/>
              <a:ext cx="503106" cy="50310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6912" y="0"/>
              <a:ext cx="503106" cy="503106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542192"/>
              <a:ext cx="503106" cy="503106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664841" y="1700479"/>
              <a:ext cx="503106" cy="50310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955949" y="251147"/>
              <a:ext cx="503106" cy="503106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3121970" y="57673"/>
              <a:ext cx="503106" cy="503106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977130" y="945820"/>
              <a:ext cx="503106" cy="503106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5444622" y="1952032"/>
              <a:ext cx="503106" cy="503106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</p:grpSp>
      <p:sp>
        <p:nvSpPr>
          <p:cNvPr name="AutoShape 59" id="59"/>
          <p:cNvSpPr/>
          <p:nvPr/>
        </p:nvSpPr>
        <p:spPr>
          <a:xfrm>
            <a:off x="9921272" y="4597028"/>
            <a:ext cx="6007512" cy="2418866"/>
          </a:xfrm>
          <a:prstGeom prst="line">
            <a:avLst/>
          </a:prstGeom>
          <a:ln cap="flat" w="381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6324457" y="5525385"/>
            <a:ext cx="1642356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1" id="61"/>
          <p:cNvSpPr txBox="true"/>
          <p:nvPr/>
        </p:nvSpPr>
        <p:spPr>
          <a:xfrm rot="0">
            <a:off x="6326970" y="5116474"/>
            <a:ext cx="1491271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output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600200" y="3583907"/>
            <a:ext cx="809552" cy="4527468"/>
            <a:chOff x="0" y="0"/>
            <a:chExt cx="1079402" cy="6036624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308873" y="232417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67" id="67"/>
            <p:cNvGrpSpPr/>
            <p:nvPr/>
          </p:nvGrpSpPr>
          <p:grpSpPr>
            <a:xfrm rot="0">
              <a:off x="0" y="1277668"/>
              <a:ext cx="1079402" cy="1079402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287684" y="1528502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71" id="71"/>
            <p:cNvGrpSpPr/>
            <p:nvPr/>
          </p:nvGrpSpPr>
          <p:grpSpPr>
            <a:xfrm rot="0">
              <a:off x="0" y="2555336"/>
              <a:ext cx="1079402" cy="1079402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308873" y="2806170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445176" y="3504306"/>
              <a:ext cx="189050" cy="144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9"/>
                </a:lnSpc>
              </a:pPr>
              <a:r>
                <a:rPr lang="en-US" sz="4018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009"/>
                </a:lnSpc>
              </a:pPr>
              <a:r>
                <a:rPr lang="en-US" sz="4018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009"/>
                </a:lnSpc>
              </a:pPr>
              <a:r>
                <a:rPr lang="en-US" b="true" sz="401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76" id="76"/>
            <p:cNvGrpSpPr/>
            <p:nvPr/>
          </p:nvGrpSpPr>
          <p:grpSpPr>
            <a:xfrm rot="0">
              <a:off x="0" y="4957222"/>
              <a:ext cx="1079402" cy="1079402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305031" y="5208057"/>
              <a:ext cx="486687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2391724" y="3926565"/>
            <a:ext cx="2643739" cy="3762638"/>
            <a:chOff x="0" y="0"/>
            <a:chExt cx="3524985" cy="5016851"/>
          </a:xfrm>
        </p:grpSpPr>
        <p:sp>
          <p:nvSpPr>
            <p:cNvPr name="AutoShape 81" id="81"/>
            <p:cNvSpPr/>
            <p:nvPr/>
          </p:nvSpPr>
          <p:spPr>
            <a:xfrm>
              <a:off x="19497" y="30810"/>
              <a:ext cx="3379715" cy="1773573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2" id="82"/>
            <p:cNvSpPr/>
            <p:nvPr/>
          </p:nvSpPr>
          <p:spPr>
            <a:xfrm>
              <a:off x="19497" y="1308478"/>
              <a:ext cx="3250158" cy="781417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3" id="83"/>
            <p:cNvSpPr/>
            <p:nvPr/>
          </p:nvSpPr>
          <p:spPr>
            <a:xfrm flipV="true">
              <a:off x="19497" y="2461289"/>
              <a:ext cx="3283921" cy="124857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4" id="84"/>
            <p:cNvSpPr/>
            <p:nvPr/>
          </p:nvSpPr>
          <p:spPr>
            <a:xfrm flipV="true">
              <a:off x="19497" y="2629596"/>
              <a:ext cx="3485991" cy="2358436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3234270" y="4054897"/>
            <a:ext cx="385048" cy="3349570"/>
            <a:chOff x="0" y="0"/>
            <a:chExt cx="513398" cy="4466094"/>
          </a:xfrm>
        </p:grpSpPr>
        <p:sp>
          <p:nvSpPr>
            <p:cNvPr name="TextBox 86" id="86"/>
            <p:cNvSpPr txBox="true"/>
            <p:nvPr/>
          </p:nvSpPr>
          <p:spPr>
            <a:xfrm rot="0">
              <a:off x="0" y="-47625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32473" y="900516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30809" y="2301288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6710" y="3935986"/>
              <a:ext cx="486687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610028" y="2591961"/>
            <a:ext cx="809552" cy="815087"/>
            <a:chOff x="0" y="0"/>
            <a:chExt cx="1079402" cy="1086783"/>
          </a:xfrm>
        </p:grpSpPr>
        <p:grpSp>
          <p:nvGrpSpPr>
            <p:cNvPr name="Group 91" id="91"/>
            <p:cNvGrpSpPr/>
            <p:nvPr/>
          </p:nvGrpSpPr>
          <p:grpSpPr>
            <a:xfrm rot="0">
              <a:off x="0" y="0"/>
              <a:ext cx="1079402" cy="1086783"/>
              <a:chOff x="0" y="0"/>
              <a:chExt cx="812800" cy="818358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288201" y="221839"/>
              <a:ext cx="479003" cy="525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95" id="95"/>
          <p:cNvSpPr/>
          <p:nvPr/>
        </p:nvSpPr>
        <p:spPr>
          <a:xfrm>
            <a:off x="2409752" y="2999505"/>
            <a:ext cx="2678950" cy="19529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6" id="96"/>
          <p:cNvSpPr txBox="true"/>
          <p:nvPr/>
        </p:nvSpPr>
        <p:spPr>
          <a:xfrm rot="0">
            <a:off x="3225271" y="3257347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97" id="97"/>
          <p:cNvGrpSpPr/>
          <p:nvPr/>
        </p:nvGrpSpPr>
        <p:grpSpPr>
          <a:xfrm rot="0">
            <a:off x="4843053" y="4762764"/>
            <a:ext cx="1481404" cy="1481404"/>
            <a:chOff x="0" y="0"/>
            <a:chExt cx="1975205" cy="1975205"/>
          </a:xfrm>
        </p:grpSpPr>
        <p:grpSp>
          <p:nvGrpSpPr>
            <p:cNvPr name="Group 98" id="98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1" id="101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02" id="10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41812" y="5252328"/>
            <a:ext cx="638326" cy="593998"/>
          </a:xfrm>
          <a:prstGeom prst="rect">
            <a:avLst/>
          </a:prstGeom>
        </p:spPr>
      </p:pic>
      <p:grpSp>
        <p:nvGrpSpPr>
          <p:cNvPr name="Group 103" id="103"/>
          <p:cNvGrpSpPr/>
          <p:nvPr/>
        </p:nvGrpSpPr>
        <p:grpSpPr>
          <a:xfrm rot="0">
            <a:off x="5602805" y="5281862"/>
            <a:ext cx="598829" cy="544197"/>
            <a:chOff x="0" y="0"/>
            <a:chExt cx="798439" cy="725596"/>
          </a:xfrm>
        </p:grpSpPr>
        <p:sp>
          <p:nvSpPr>
            <p:cNvPr name="AutoShape 104" id="104"/>
            <p:cNvSpPr/>
            <p:nvPr/>
          </p:nvSpPr>
          <p:spPr>
            <a:xfrm flipH="true" flipV="true">
              <a:off x="367891" y="34794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5" id="105"/>
            <p:cNvSpPr/>
            <p:nvPr/>
          </p:nvSpPr>
          <p:spPr>
            <a:xfrm>
              <a:off x="383555" y="34794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6" id="106"/>
            <p:cNvSpPr/>
            <p:nvPr/>
          </p:nvSpPr>
          <p:spPr>
            <a:xfrm flipH="true" flipV="true">
              <a:off x="0" y="690801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86400" y="3905817"/>
            <a:ext cx="7315200" cy="3584448"/>
          </a:xfrm>
          <a:custGeom>
            <a:avLst/>
            <a:gdLst/>
            <a:ahLst/>
            <a:cxnLst/>
            <a:rect r="r" b="b" t="t" l="l"/>
            <a:pathLst>
              <a:path h="3584448" w="7315200">
                <a:moveTo>
                  <a:pt x="0" y="0"/>
                </a:moveTo>
                <a:lnTo>
                  <a:pt x="7315200" y="0"/>
                </a:lnTo>
                <a:lnTo>
                  <a:pt x="7315200" y="3584448"/>
                </a:lnTo>
                <a:lnTo>
                  <a:pt x="0" y="358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20531" y="4191742"/>
            <a:ext cx="9624670" cy="2898753"/>
            <a:chOff x="0" y="0"/>
            <a:chExt cx="12832894" cy="38650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10580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876292" y="1366087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59704" y="4413225"/>
            <a:ext cx="4631889" cy="2269626"/>
          </a:xfrm>
          <a:custGeom>
            <a:avLst/>
            <a:gdLst/>
            <a:ahLst/>
            <a:cxnLst/>
            <a:rect r="r" b="b" t="t" l="l"/>
            <a:pathLst>
              <a:path h="2269626" w="4631889">
                <a:moveTo>
                  <a:pt x="0" y="0"/>
                </a:moveTo>
                <a:lnTo>
                  <a:pt x="4631889" y="0"/>
                </a:lnTo>
                <a:lnTo>
                  <a:pt x="4631889" y="2269625"/>
                </a:lnTo>
                <a:lnTo>
                  <a:pt x="0" y="2269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13147" y="2816377"/>
          <a:ext cx="6262116" cy="5463321"/>
        </p:xfrm>
        <a:graphic>
          <a:graphicData uri="http://schemas.openxmlformats.org/drawingml/2006/table">
            <a:tbl>
              <a:tblPr/>
              <a:tblGrid>
                <a:gridCol w="2087372"/>
                <a:gridCol w="2087372"/>
                <a:gridCol w="2087372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678305" y="4546575"/>
            <a:ext cx="6599094" cy="1927334"/>
            <a:chOff x="0" y="0"/>
            <a:chExt cx="8798791" cy="25697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47611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842189" y="856725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59704" y="4413225"/>
            <a:ext cx="4631889" cy="2269626"/>
          </a:xfrm>
          <a:custGeom>
            <a:avLst/>
            <a:gdLst/>
            <a:ahLst/>
            <a:cxnLst/>
            <a:rect r="r" b="b" t="t" l="l"/>
            <a:pathLst>
              <a:path h="2269626" w="4631889">
                <a:moveTo>
                  <a:pt x="0" y="0"/>
                </a:moveTo>
                <a:lnTo>
                  <a:pt x="4631889" y="0"/>
                </a:lnTo>
                <a:lnTo>
                  <a:pt x="4631889" y="2269625"/>
                </a:lnTo>
                <a:lnTo>
                  <a:pt x="0" y="2269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13147" y="2816377"/>
          <a:ext cx="6262116" cy="5463321"/>
        </p:xfrm>
        <a:graphic>
          <a:graphicData uri="http://schemas.openxmlformats.org/drawingml/2006/table">
            <a:tbl>
              <a:tblPr/>
              <a:tblGrid>
                <a:gridCol w="2087372"/>
                <a:gridCol w="2087372"/>
                <a:gridCol w="2087372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678305" y="4546575"/>
            <a:ext cx="6599094" cy="1927334"/>
            <a:chOff x="0" y="0"/>
            <a:chExt cx="8798791" cy="25697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47611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842189" y="856725"/>
              <a:ext cx="1956602" cy="72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44035" y="2517940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5"/>
                </a:lnTo>
                <a:lnTo>
                  <a:pt x="0" y="1454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149709" y="4485221"/>
          <a:ext cx="4957313" cy="4991100"/>
        </p:xfrm>
        <a:graphic>
          <a:graphicData uri="http://schemas.openxmlformats.org/drawingml/2006/table">
            <a:tbl>
              <a:tblPr/>
              <a:tblGrid>
                <a:gridCol w="1652438"/>
                <a:gridCol w="1652438"/>
                <a:gridCol w="1652438"/>
              </a:tblGrid>
              <a:tr h="1036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>
            <a:off x="10206908" y="8172273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0225958" y="3136723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9706971" y="2907488"/>
            <a:ext cx="7294261" cy="6088496"/>
            <a:chOff x="0" y="0"/>
            <a:chExt cx="9725682" cy="81179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349726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378337" y="6821382"/>
              <a:ext cx="347345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24559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96037" y="7235671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349726" y="3673658"/>
              <a:ext cx="593809" cy="0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770900" y="6888057"/>
              <a:ext cx="0" cy="414289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037293" y="5416164"/>
            <a:ext cx="3494420" cy="2944774"/>
            <a:chOff x="0" y="0"/>
            <a:chExt cx="4659227" cy="392636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4078917" y="3423259"/>
              <a:ext cx="503106" cy="50310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02604"/>
              <a:ext cx="503106" cy="5031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423259"/>
              <a:ext cx="503106" cy="50310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4001713" y="0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3731858" y="3108148"/>
            <a:ext cx="1423641" cy="1454449"/>
            <a:chOff x="0" y="0"/>
            <a:chExt cx="1898188" cy="193926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77204" y="303014"/>
              <a:ext cx="503106" cy="50310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0" y="1152582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797214" y="-85725"/>
              <a:ext cx="1100974" cy="2024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7"/>
                </a:lnSpc>
              </a:pPr>
              <a:r>
                <a:rPr lang="en-US" sz="4076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5707"/>
                </a:lnSpc>
                <a:spcBef>
                  <a:spcPct val="0"/>
                </a:spcBef>
              </a:pPr>
              <a:r>
                <a:rPr lang="en-US" b="true" sz="4076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9969266" y="4103732"/>
            <a:ext cx="4586384" cy="4586384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44035" y="2517940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5"/>
                </a:lnTo>
                <a:lnTo>
                  <a:pt x="0" y="1454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149709" y="4485221"/>
          <a:ext cx="4957313" cy="4991100"/>
        </p:xfrm>
        <a:graphic>
          <a:graphicData uri="http://schemas.openxmlformats.org/drawingml/2006/table">
            <a:tbl>
              <a:tblPr/>
              <a:tblGrid>
                <a:gridCol w="1652438"/>
                <a:gridCol w="1652438"/>
                <a:gridCol w="1652438"/>
              </a:tblGrid>
              <a:tr h="1036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>
            <a:off x="10772615" y="5409700"/>
            <a:ext cx="4305144" cy="0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0784244" y="2335740"/>
            <a:ext cx="0" cy="3085589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0467428" y="2195804"/>
            <a:ext cx="4452794" cy="3716732"/>
            <a:chOff x="0" y="0"/>
            <a:chExt cx="5937058" cy="49556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13491" cy="549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b="true" sz="225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725021" y="4157200"/>
              <a:ext cx="212037" cy="549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b="true" sz="225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61514"/>
              <a:ext cx="213491" cy="545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b="true" sz="225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805658" y="4410104"/>
              <a:ext cx="213491" cy="545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2"/>
                </a:lnSpc>
                <a:spcBef>
                  <a:spcPct val="0"/>
                </a:spcBef>
              </a:pPr>
              <a:r>
                <a:rPr lang="en-US" b="true" sz="225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213491" y="2242590"/>
              <a:ext cx="362492" cy="0"/>
            </a:xfrm>
            <a:prstGeom prst="line">
              <a:avLst/>
            </a:prstGeom>
            <a:ln cap="flat" w="3101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2912404" y="4204825"/>
              <a:ext cx="0" cy="252904"/>
            </a:xfrm>
            <a:prstGeom prst="line">
              <a:avLst/>
            </a:prstGeom>
            <a:ln cap="flat" w="3101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669074" y="3727229"/>
            <a:ext cx="2133175" cy="1797642"/>
            <a:chOff x="0" y="0"/>
            <a:chExt cx="2844233" cy="239685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489982" y="2089734"/>
              <a:ext cx="307122" cy="30712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62635"/>
              <a:ext cx="307122" cy="307122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089734"/>
              <a:ext cx="307122" cy="307122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442852" y="0"/>
              <a:ext cx="401380" cy="401380"/>
            </a:xfrm>
            <a:custGeom>
              <a:avLst/>
              <a:gdLst/>
              <a:ahLst/>
              <a:cxnLst/>
              <a:rect r="r" b="b" t="t" l="l"/>
              <a:pathLst>
                <a:path h="401380" w="401380">
                  <a:moveTo>
                    <a:pt x="0" y="0"/>
                  </a:moveTo>
                  <a:lnTo>
                    <a:pt x="401381" y="0"/>
                  </a:lnTo>
                  <a:lnTo>
                    <a:pt x="401381" y="401380"/>
                  </a:lnTo>
                  <a:lnTo>
                    <a:pt x="0" y="40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2924427" y="2318297"/>
            <a:ext cx="869064" cy="887871"/>
            <a:chOff x="0" y="0"/>
            <a:chExt cx="1158752" cy="11838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47129" y="184975"/>
              <a:ext cx="307122" cy="307122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0" y="703596"/>
              <a:ext cx="401380" cy="401380"/>
            </a:xfrm>
            <a:custGeom>
              <a:avLst/>
              <a:gdLst/>
              <a:ahLst/>
              <a:cxnLst/>
              <a:rect r="r" b="b" t="t" l="l"/>
              <a:pathLst>
                <a:path h="401380" w="401380">
                  <a:moveTo>
                    <a:pt x="0" y="0"/>
                  </a:moveTo>
                  <a:lnTo>
                    <a:pt x="401380" y="0"/>
                  </a:lnTo>
                  <a:lnTo>
                    <a:pt x="401380" y="401380"/>
                  </a:lnTo>
                  <a:lnTo>
                    <a:pt x="0" y="40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486660" y="-38100"/>
              <a:ext cx="672091" cy="122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4"/>
                </a:lnSpc>
              </a:pPr>
              <a:r>
                <a:rPr lang="en-US" sz="2488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3484"/>
                </a:lnSpc>
                <a:spcBef>
                  <a:spcPct val="0"/>
                </a:spcBef>
              </a:pPr>
              <a:r>
                <a:rPr lang="en-US" b="true" sz="2488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10627546" y="2926053"/>
            <a:ext cx="2799765" cy="2799765"/>
          </a:xfrm>
          <a:prstGeom prst="line">
            <a:avLst/>
          </a:prstGeom>
          <a:ln cap="flat" w="47625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10129581" y="7329787"/>
            <a:ext cx="809552" cy="809552"/>
            <a:chOff x="0" y="0"/>
            <a:chExt cx="1079402" cy="1079402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08873" y="232417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763652" y="7328155"/>
            <a:ext cx="359253" cy="40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191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88007" y="7328155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129581" y="8448748"/>
            <a:ext cx="809552" cy="809552"/>
            <a:chOff x="0" y="0"/>
            <a:chExt cx="1079402" cy="1079402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287684" y="250834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788007" y="8198583"/>
            <a:ext cx="359253" cy="40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191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788007" y="8221774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139410" y="6209899"/>
            <a:ext cx="809552" cy="815087"/>
            <a:chOff x="0" y="0"/>
            <a:chExt cx="1079402" cy="1086783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079402" cy="1086783"/>
              <a:chOff x="0" y="0"/>
              <a:chExt cx="812800" cy="818358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288201" y="221839"/>
              <a:ext cx="479003" cy="525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flipV="true">
            <a:off x="10939133" y="8270198"/>
            <a:ext cx="2522635" cy="583326"/>
          </a:xfrm>
          <a:prstGeom prst="line">
            <a:avLst/>
          </a:prstGeom>
          <a:ln cap="flat" w="4762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10939133" y="7734562"/>
            <a:ext cx="2314759" cy="21109"/>
          </a:xfrm>
          <a:prstGeom prst="line">
            <a:avLst/>
          </a:prstGeom>
          <a:ln cap="flat" w="4762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10948961" y="6617443"/>
            <a:ext cx="2553203" cy="58490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5" id="55"/>
          <p:cNvSpPr txBox="true"/>
          <p:nvPr/>
        </p:nvSpPr>
        <p:spPr>
          <a:xfrm rot="0">
            <a:off x="11754653" y="6429197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3253892" y="7014970"/>
            <a:ext cx="1481404" cy="1481404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45725" y="7455706"/>
            <a:ext cx="639391" cy="594988"/>
          </a:xfrm>
          <a:prstGeom prst="rect">
            <a:avLst/>
          </a:prstGeom>
        </p:spPr>
      </p:pic>
      <p:sp>
        <p:nvSpPr>
          <p:cNvPr name="AutoShape 60" id="60"/>
          <p:cNvSpPr/>
          <p:nvPr/>
        </p:nvSpPr>
        <p:spPr>
          <a:xfrm flipV="true">
            <a:off x="13994594" y="7014970"/>
            <a:ext cx="0" cy="148140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1" id="61"/>
          <p:cNvGrpSpPr/>
          <p:nvPr/>
        </p:nvGrpSpPr>
        <p:grpSpPr>
          <a:xfrm rot="0">
            <a:off x="13994594" y="7486124"/>
            <a:ext cx="598829" cy="544197"/>
            <a:chOff x="0" y="0"/>
            <a:chExt cx="798439" cy="725596"/>
          </a:xfrm>
        </p:grpSpPr>
        <p:sp>
          <p:nvSpPr>
            <p:cNvPr name="AutoShape 62" id="62"/>
            <p:cNvSpPr/>
            <p:nvPr/>
          </p:nvSpPr>
          <p:spPr>
            <a:xfrm flipH="true" flipV="true">
              <a:off x="367891" y="34794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>
              <a:off x="383555" y="34794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 flipV="true">
              <a:off x="0" y="690801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5" id="65"/>
          <p:cNvSpPr/>
          <p:nvPr/>
        </p:nvSpPr>
        <p:spPr>
          <a:xfrm flipV="true">
            <a:off x="14735296" y="7753200"/>
            <a:ext cx="983905" cy="247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6" id="66"/>
          <p:cNvSpPr txBox="true"/>
          <p:nvPr/>
        </p:nvSpPr>
        <p:spPr>
          <a:xfrm rot="0">
            <a:off x="11768957" y="6429197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14414" y="5447833"/>
            <a:ext cx="8485673" cy="3646649"/>
          </a:xfrm>
          <a:custGeom>
            <a:avLst/>
            <a:gdLst/>
            <a:ahLst/>
            <a:cxnLst/>
            <a:rect r="r" b="b" t="t" l="l"/>
            <a:pathLst>
              <a:path h="3646649" w="8485673">
                <a:moveTo>
                  <a:pt x="0" y="0"/>
                </a:moveTo>
                <a:lnTo>
                  <a:pt x="8485673" y="0"/>
                </a:lnTo>
                <a:lnTo>
                  <a:pt x="8485673" y="3646649"/>
                </a:lnTo>
                <a:lnTo>
                  <a:pt x="0" y="364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63" r="0" b="-14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"/>
                <a:ea typeface="Georgia"/>
                <a:cs typeface="Georgia"/>
                <a:sym typeface="Georgia"/>
              </a:rPr>
              <a:t>Perceptron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346" y="4528049"/>
            <a:ext cx="11965934" cy="44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Bold"/>
                <a:ea typeface="Helvetica Bold"/>
                <a:cs typeface="Helvetica Bold"/>
                <a:sym typeface="Helvetica Bold"/>
              </a:rPr>
              <a:t>Building block of ANNs</a:t>
            </a:r>
          </a:p>
        </p:txBody>
      </p: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1" id="31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4" id="34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24346" y="8069298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+ 0(2) +1(-3) = -3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0457502" y="4810100"/>
            <a:ext cx="734990" cy="667935"/>
            <a:chOff x="0" y="0"/>
            <a:chExt cx="979987" cy="890581"/>
          </a:xfrm>
        </p:grpSpPr>
        <p:sp>
          <p:nvSpPr>
            <p:cNvPr name="AutoShape 34" id="34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8" id="38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1" id="41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27316" y="8062021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+ 0(2) +1(-3) = -3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0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1" id="31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4" id="34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24346" y="8069298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+ 1(2) +1(-3) = -1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27316" y="8062021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+ 1(2) +1(-3) = -1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0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1" id="31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4" id="34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24346" y="8069298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+ 0(2) +1(-3) = -1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27316" y="8062021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+ 0(2) +1(-3) = -1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0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1" id="31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4" id="34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13264" y="8069298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+ 1(2) +1(-3) = 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AND Gate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016032" y="1285214"/>
            <a:ext cx="2968662" cy="1454645"/>
          </a:xfrm>
          <a:custGeom>
            <a:avLst/>
            <a:gdLst/>
            <a:ahLst/>
            <a:cxnLst/>
            <a:rect r="r" b="b" t="t" l="l"/>
            <a:pathLst>
              <a:path h="1454645" w="2968662">
                <a:moveTo>
                  <a:pt x="0" y="0"/>
                </a:moveTo>
                <a:lnTo>
                  <a:pt x="2968662" y="0"/>
                </a:lnTo>
                <a:lnTo>
                  <a:pt x="2968662" y="1454644"/>
                </a:lnTo>
                <a:lnTo>
                  <a:pt x="0" y="145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16234" y="8062021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+ 1(2) +1(-3) = 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1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149709" y="4485221"/>
          <a:ext cx="4957313" cy="4991100"/>
        </p:xfrm>
        <a:graphic>
          <a:graphicData uri="http://schemas.openxmlformats.org/drawingml/2006/table">
            <a:tbl>
              <a:tblPr/>
              <a:tblGrid>
                <a:gridCol w="1652438"/>
                <a:gridCol w="1652438"/>
                <a:gridCol w="1652438"/>
              </a:tblGrid>
              <a:tr h="1036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>
            <a:off x="10206908" y="8172273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10225958" y="3136723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9706971" y="2907488"/>
            <a:ext cx="7294261" cy="6088496"/>
            <a:chOff x="0" y="0"/>
            <a:chExt cx="9725682" cy="811799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349726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378337" y="6821382"/>
              <a:ext cx="347345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4559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596037" y="7235671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349726" y="3673658"/>
              <a:ext cx="593809" cy="0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4770900" y="6888057"/>
              <a:ext cx="0" cy="414289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731858" y="3108148"/>
            <a:ext cx="1423641" cy="1454449"/>
            <a:chOff x="0" y="0"/>
            <a:chExt cx="1898188" cy="193926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77204" y="303014"/>
              <a:ext cx="503106" cy="50310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1152582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797214" y="-85725"/>
              <a:ext cx="1100974" cy="2024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7"/>
                </a:lnSpc>
              </a:pPr>
              <a:r>
                <a:rPr lang="en-US" sz="4076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5707"/>
                </a:lnSpc>
                <a:spcBef>
                  <a:spcPct val="0"/>
                </a:spcBef>
              </a:pPr>
              <a:r>
                <a:rPr lang="en-US" b="true" sz="4076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9164112" y="5662732"/>
            <a:ext cx="3333252" cy="3333252"/>
          </a:xfrm>
          <a:prstGeom prst="line">
            <a:avLst/>
          </a:prstGeom>
          <a:ln cap="flat" w="76200">
            <a:solidFill>
              <a:srgbClr val="89C94E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309571" y="2590448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989668" y="5416164"/>
            <a:ext cx="3542045" cy="2992399"/>
            <a:chOff x="0" y="0"/>
            <a:chExt cx="4722727" cy="398986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63500" y="3423259"/>
              <a:ext cx="503106" cy="50310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21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4065213" y="0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065213" y="3332352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3"/>
                  </a:lnTo>
                  <a:lnTo>
                    <a:pt x="0" y="657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8" id="28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24346" y="8069298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+ 0(2) +1(-1) = -1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Perceptron Inspiration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655320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Invented in the 1950s.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684544" y="3205484"/>
            <a:ext cx="4918912" cy="4918912"/>
          </a:xfrm>
          <a:custGeom>
            <a:avLst/>
            <a:gdLst/>
            <a:ahLst/>
            <a:cxnLst/>
            <a:rect r="r" b="b" t="t" l="l"/>
            <a:pathLst>
              <a:path h="4918912" w="4918912">
                <a:moveTo>
                  <a:pt x="0" y="0"/>
                </a:moveTo>
                <a:lnTo>
                  <a:pt x="4918912" y="0"/>
                </a:lnTo>
                <a:lnTo>
                  <a:pt x="4918912" y="4918912"/>
                </a:lnTo>
                <a:lnTo>
                  <a:pt x="0" y="491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55823" y="2473500"/>
            <a:ext cx="4727186" cy="4557677"/>
            <a:chOff x="0" y="0"/>
            <a:chExt cx="6302915" cy="6076903"/>
          </a:xfrm>
        </p:grpSpPr>
        <p:sp>
          <p:nvSpPr>
            <p:cNvPr name="AutoShape 7" id="7"/>
            <p:cNvSpPr/>
            <p:nvPr/>
          </p:nvSpPr>
          <p:spPr>
            <a:xfrm flipV="true">
              <a:off x="1139884" y="4834278"/>
              <a:ext cx="1262188" cy="1205894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none" len="sm" w="sm"/>
              <a:tailEnd type="arrow" len="sm" w="med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2140" y="3521681"/>
              <a:ext cx="1594923" cy="392539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none" len="sm" w="sm"/>
              <a:tailEnd type="arrow" len="sm" w="med"/>
            </a:ln>
          </p:spPr>
        </p:sp>
        <p:sp>
          <p:nvSpPr>
            <p:cNvPr name="AutoShape 9" id="9"/>
            <p:cNvSpPr/>
            <p:nvPr/>
          </p:nvSpPr>
          <p:spPr>
            <a:xfrm>
              <a:off x="474135" y="1122797"/>
              <a:ext cx="1299158" cy="864463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3194210" y="16573"/>
              <a:ext cx="374892" cy="1086287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5095191" y="1083029"/>
              <a:ext cx="892481" cy="799217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arrow" len="sm" w="med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5062199" y="3090513"/>
              <a:ext cx="1225217" cy="392539"/>
            </a:xfrm>
            <a:prstGeom prst="line">
              <a:avLst/>
            </a:prstGeom>
            <a:ln cap="flat" w="101600">
              <a:solidFill>
                <a:srgbClr val="09B048"/>
              </a:solidFill>
              <a:prstDash val="lgDash"/>
              <a:headEnd type="arrow" len="sm" w="med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895214" y="3582330"/>
            <a:ext cx="2582492" cy="2359752"/>
          </a:xfrm>
          <a:custGeom>
            <a:avLst/>
            <a:gdLst/>
            <a:ahLst/>
            <a:cxnLst/>
            <a:rect r="r" b="b" t="t" l="l"/>
            <a:pathLst>
              <a:path h="2359752" w="2582492">
                <a:moveTo>
                  <a:pt x="0" y="0"/>
                </a:moveTo>
                <a:lnTo>
                  <a:pt x="2582492" y="0"/>
                </a:lnTo>
                <a:lnTo>
                  <a:pt x="2582492" y="2359752"/>
                </a:lnTo>
                <a:lnTo>
                  <a:pt x="0" y="2359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200797">
            <a:off x="7764496" y="4514950"/>
            <a:ext cx="4110835" cy="4525804"/>
            <a:chOff x="0" y="0"/>
            <a:chExt cx="5481114" cy="6034406"/>
          </a:xfrm>
        </p:grpSpPr>
        <p:sp>
          <p:nvSpPr>
            <p:cNvPr name="Freeform 15" id="15"/>
            <p:cNvSpPr/>
            <p:nvPr/>
          </p:nvSpPr>
          <p:spPr>
            <a:xfrm flipH="false" flipV="false" rot="-1383380">
              <a:off x="934295" y="714103"/>
              <a:ext cx="1888546" cy="5156439"/>
            </a:xfrm>
            <a:custGeom>
              <a:avLst/>
              <a:gdLst/>
              <a:ahLst/>
              <a:cxnLst/>
              <a:rect r="r" b="b" t="t" l="l"/>
              <a:pathLst>
                <a:path h="5156439" w="1888546">
                  <a:moveTo>
                    <a:pt x="0" y="0"/>
                  </a:moveTo>
                  <a:lnTo>
                    <a:pt x="1888546" y="0"/>
                  </a:lnTo>
                  <a:lnTo>
                    <a:pt x="1888546" y="5156439"/>
                  </a:lnTo>
                  <a:lnTo>
                    <a:pt x="0" y="5156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7414981">
              <a:off x="2176139" y="3580316"/>
              <a:ext cx="1682195" cy="1616689"/>
            </a:xfrm>
            <a:custGeom>
              <a:avLst/>
              <a:gdLst/>
              <a:ahLst/>
              <a:cxnLst/>
              <a:rect r="r" b="b" t="t" l="l"/>
              <a:pathLst>
                <a:path h="1616689" w="1682195">
                  <a:moveTo>
                    <a:pt x="0" y="0"/>
                  </a:moveTo>
                  <a:lnTo>
                    <a:pt x="1682195" y="0"/>
                  </a:lnTo>
                  <a:lnTo>
                    <a:pt x="1682195" y="1616689"/>
                  </a:lnTo>
                  <a:lnTo>
                    <a:pt x="0" y="1616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841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9746579">
              <a:off x="3245105" y="140476"/>
              <a:ext cx="1610349" cy="4396859"/>
            </a:xfrm>
            <a:custGeom>
              <a:avLst/>
              <a:gdLst/>
              <a:ahLst/>
              <a:cxnLst/>
              <a:rect r="r" b="b" t="t" l="l"/>
              <a:pathLst>
                <a:path h="4396859" w="1610349">
                  <a:moveTo>
                    <a:pt x="0" y="0"/>
                  </a:moveTo>
                  <a:lnTo>
                    <a:pt x="1610350" y="0"/>
                  </a:lnTo>
                  <a:lnTo>
                    <a:pt x="1610350" y="4396858"/>
                  </a:lnTo>
                  <a:lnTo>
                    <a:pt x="0" y="439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29" id="29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2" id="32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127316" y="8062021"/>
            <a:ext cx="6239308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+ 0(2) +1(-1) = -1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0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8" id="28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13264" y="8069298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+ 1(2) +1(-1) =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29" id="29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2" id="32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16234" y="8062021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0(2) + 1(2) +1(-1) =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8" id="28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13264" y="8069298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+ 0(2) +1(-1) =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29" id="29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2" id="32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16234" y="8062021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+ 0(2) +1(-1) =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97997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78492" y="6238236"/>
            <a:ext cx="440939" cy="5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8" id="28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30" id="30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13264" y="8069298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+ 1(2) +1(-1) = 3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OR Gate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13669" y="4647255"/>
            <a:ext cx="993626" cy="9936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78492" y="484789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9184" y="4646557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13669" y="6020644"/>
            <a:ext cx="993626" cy="99362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941" lIns="56941" bIns="56941" rIns="569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90012" y="6212381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184" y="5743364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725732" y="3272729"/>
            <a:ext cx="993626" cy="1000420"/>
            <a:chOff x="0" y="0"/>
            <a:chExt cx="1324835" cy="133389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24835" cy="1333894"/>
              <a:chOff x="0" y="0"/>
              <a:chExt cx="812800" cy="8183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3732" y="273584"/>
              <a:ext cx="587919" cy="64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6707295" y="5801495"/>
            <a:ext cx="3096228" cy="715962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6707295" y="5144068"/>
            <a:ext cx="2841085" cy="2590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719358" y="3772939"/>
            <a:ext cx="3133747" cy="717902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548380" y="4260855"/>
            <a:ext cx="1818243" cy="18182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1095" y="4801805"/>
            <a:ext cx="784775" cy="730276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flipV="true">
            <a:off x="10457502" y="4260855"/>
            <a:ext cx="0" cy="1818243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725803" y="3543195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-1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457502" y="4839140"/>
            <a:ext cx="734990" cy="667935"/>
            <a:chOff x="0" y="0"/>
            <a:chExt cx="979987" cy="890581"/>
          </a:xfrm>
        </p:grpSpPr>
        <p:sp>
          <p:nvSpPr>
            <p:cNvPr name="AutoShape 29" id="29"/>
            <p:cNvSpPr/>
            <p:nvPr/>
          </p:nvSpPr>
          <p:spPr>
            <a:xfrm flipH="true" flipV="true">
              <a:off x="451542" y="42706"/>
              <a:ext cx="528445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0767" y="42706"/>
              <a:ext cx="0" cy="847875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0" y="847875"/>
              <a:ext cx="470767" cy="0"/>
            </a:xfrm>
            <a:prstGeom prst="line">
              <a:avLst/>
            </a:prstGeom>
            <a:ln cap="flat" w="85412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2" id="32"/>
          <p:cNvSpPr/>
          <p:nvPr/>
        </p:nvSpPr>
        <p:spPr>
          <a:xfrm flipV="true">
            <a:off x="11366624" y="5166944"/>
            <a:ext cx="1207624" cy="3033"/>
          </a:xfrm>
          <a:prstGeom prst="line">
            <a:avLst/>
          </a:prstGeom>
          <a:ln cap="flat" w="6667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2650531" y="4876313"/>
            <a:ext cx="440939" cy="49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16234" y="8062021"/>
            <a:ext cx="6061472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b="true" sz="420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 = 1(2) + 1(2) +1(-1) =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6624" y="8062021"/>
            <a:ext cx="994713" cy="7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5"/>
              </a:lnSpc>
              <a:spcBef>
                <a:spcPct val="0"/>
              </a:spcBef>
            </a:pPr>
            <a:r>
              <a:rPr lang="en-US" b="true" sz="4203" strike="noStrike" u="non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→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3181568" y="1285214"/>
            <a:ext cx="2637590" cy="1500129"/>
          </a:xfrm>
          <a:custGeom>
            <a:avLst/>
            <a:gdLst/>
            <a:ahLst/>
            <a:cxnLst/>
            <a:rect r="r" b="b" t="t" l="l"/>
            <a:pathLst>
              <a:path h="1500129" w="2637590">
                <a:moveTo>
                  <a:pt x="0" y="0"/>
                </a:moveTo>
                <a:lnTo>
                  <a:pt x="2637590" y="0"/>
                </a:lnTo>
                <a:lnTo>
                  <a:pt x="2637590" y="1500129"/>
                </a:lnTo>
                <a:lnTo>
                  <a:pt x="0" y="150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8081" y="4085079"/>
            <a:ext cx="10558120" cy="2052916"/>
            <a:chOff x="0" y="0"/>
            <a:chExt cx="14077494" cy="27372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299" y="-76200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82797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120892" y="746304"/>
              <a:ext cx="1956602" cy="95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17410" y="3590870"/>
            <a:ext cx="8253181" cy="3105259"/>
          </a:xfrm>
          <a:custGeom>
            <a:avLst/>
            <a:gdLst/>
            <a:ahLst/>
            <a:cxnLst/>
            <a:rect r="r" b="b" t="t" l="l"/>
            <a:pathLst>
              <a:path h="3105259" w="8253181">
                <a:moveTo>
                  <a:pt x="0" y="0"/>
                </a:moveTo>
                <a:lnTo>
                  <a:pt x="8253180" y="0"/>
                </a:lnTo>
                <a:lnTo>
                  <a:pt x="8253180" y="3105260"/>
                </a:lnTo>
                <a:lnTo>
                  <a:pt x="0" y="310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413147" y="2816377"/>
          <a:ext cx="6262116" cy="5463321"/>
        </p:xfrm>
        <a:graphic>
          <a:graphicData uri="http://schemas.openxmlformats.org/drawingml/2006/table">
            <a:tbl>
              <a:tblPr/>
              <a:tblGrid>
                <a:gridCol w="2087372"/>
                <a:gridCol w="2087372"/>
                <a:gridCol w="2087372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26306" y="4315073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702" y="5256776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1232" y="4765267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27608" y="4123087"/>
            <a:ext cx="5424124" cy="2040827"/>
          </a:xfrm>
          <a:custGeom>
            <a:avLst/>
            <a:gdLst/>
            <a:ahLst/>
            <a:cxnLst/>
            <a:rect r="r" b="b" t="t" l="l"/>
            <a:pathLst>
              <a:path h="2040827" w="5424124">
                <a:moveTo>
                  <a:pt x="0" y="0"/>
                </a:moveTo>
                <a:lnTo>
                  <a:pt x="5424124" y="0"/>
                </a:lnTo>
                <a:lnTo>
                  <a:pt x="5424124" y="2040826"/>
                </a:lnTo>
                <a:lnTo>
                  <a:pt x="0" y="204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413147" y="2816377"/>
          <a:ext cx="6262116" cy="5463321"/>
        </p:xfrm>
        <a:graphic>
          <a:graphicData uri="http://schemas.openxmlformats.org/drawingml/2006/table">
            <a:tbl>
              <a:tblPr/>
              <a:tblGrid>
                <a:gridCol w="2087372"/>
                <a:gridCol w="2087372"/>
                <a:gridCol w="2087372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26306" y="4315073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702" y="5256776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1232" y="4765267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27608" y="4123087"/>
            <a:ext cx="5424124" cy="2040827"/>
          </a:xfrm>
          <a:custGeom>
            <a:avLst/>
            <a:gdLst/>
            <a:ahLst/>
            <a:cxnLst/>
            <a:rect r="r" b="b" t="t" l="l"/>
            <a:pathLst>
              <a:path h="2040827" w="5424124">
                <a:moveTo>
                  <a:pt x="0" y="0"/>
                </a:moveTo>
                <a:lnTo>
                  <a:pt x="5424124" y="0"/>
                </a:lnTo>
                <a:lnTo>
                  <a:pt x="5424124" y="2040826"/>
                </a:lnTo>
                <a:lnTo>
                  <a:pt x="0" y="204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515799" y="3443609"/>
            <a:ext cx="886461" cy="886461"/>
            <a:chOff x="0" y="0"/>
            <a:chExt cx="1181948" cy="118194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62339" y="3635495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15799" y="4492897"/>
            <a:ext cx="886461" cy="886461"/>
            <a:chOff x="0" y="0"/>
            <a:chExt cx="1181948" cy="11819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15015" y="28871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62339" y="469990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515799" y="5542184"/>
            <a:ext cx="886461" cy="886461"/>
            <a:chOff x="0" y="0"/>
            <a:chExt cx="1181948" cy="118194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38216" y="28871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762339" y="5749194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81401" y="6397774"/>
            <a:ext cx="155258" cy="110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4399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algn="ctr">
              <a:lnSpc>
                <a:spcPts val="2199"/>
              </a:lnSpc>
            </a:pPr>
            <a:r>
              <a:rPr lang="en-US" sz="4399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algn="ctr">
              <a:lnSpc>
                <a:spcPts val="2199"/>
              </a:lnSpc>
            </a:pPr>
            <a:r>
              <a:rPr lang="en-US" b="true" sz="4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15799" y="7514738"/>
            <a:ext cx="886461" cy="886461"/>
            <a:chOff x="0" y="0"/>
            <a:chExt cx="1181948" cy="118194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34010" y="28871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766307" y="7721748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AutoShape 29" id="29"/>
          <p:cNvSpPr/>
          <p:nvPr/>
        </p:nvSpPr>
        <p:spPr>
          <a:xfrm>
            <a:off x="8408748" y="3844122"/>
            <a:ext cx="2775598" cy="145655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8408748" y="4893410"/>
            <a:ext cx="2669198" cy="64174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8408748" y="5840158"/>
            <a:ext cx="2696926" cy="102539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8408748" y="5978381"/>
            <a:ext cx="2862877" cy="193687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413147" y="2816377"/>
          <a:ext cx="6262116" cy="5463321"/>
        </p:xfrm>
        <a:graphic>
          <a:graphicData uri="http://schemas.openxmlformats.org/drawingml/2006/table">
            <a:tbl>
              <a:tblPr/>
              <a:tblGrid>
                <a:gridCol w="2087372"/>
                <a:gridCol w="2087372"/>
                <a:gridCol w="2087372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048"/>
                    </a:solidFill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26306" y="4315073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702" y="5256776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1232" y="4765267"/>
            <a:ext cx="1116255" cy="56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b="true" sz="3042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27608" y="4123087"/>
            <a:ext cx="5424124" cy="2040827"/>
          </a:xfrm>
          <a:custGeom>
            <a:avLst/>
            <a:gdLst/>
            <a:ahLst/>
            <a:cxnLst/>
            <a:rect r="r" b="b" t="t" l="l"/>
            <a:pathLst>
              <a:path h="2040827" w="5424124">
                <a:moveTo>
                  <a:pt x="0" y="0"/>
                </a:moveTo>
                <a:lnTo>
                  <a:pt x="5424124" y="0"/>
                </a:lnTo>
                <a:lnTo>
                  <a:pt x="5424124" y="2040826"/>
                </a:lnTo>
                <a:lnTo>
                  <a:pt x="0" y="204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000914" y="4503460"/>
          <a:ext cx="4596094" cy="5463321"/>
        </p:xfrm>
        <a:graphic>
          <a:graphicData uri="http://schemas.openxmlformats.org/drawingml/2006/table">
            <a:tbl>
              <a:tblPr/>
              <a:tblGrid>
                <a:gridCol w="1532031"/>
                <a:gridCol w="1532031"/>
                <a:gridCol w="1532031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405338" y="2493536"/>
            <a:ext cx="3787245" cy="1424951"/>
          </a:xfrm>
          <a:custGeom>
            <a:avLst/>
            <a:gdLst/>
            <a:ahLst/>
            <a:cxnLst/>
            <a:rect r="r" b="b" t="t" l="l"/>
            <a:pathLst>
              <a:path h="1424951" w="3787245">
                <a:moveTo>
                  <a:pt x="0" y="0"/>
                </a:moveTo>
                <a:lnTo>
                  <a:pt x="3787245" y="0"/>
                </a:lnTo>
                <a:lnTo>
                  <a:pt x="3787245" y="1424951"/>
                </a:lnTo>
                <a:lnTo>
                  <a:pt x="0" y="1424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06908" y="8172273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0225958" y="3136723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9706971" y="2907488"/>
            <a:ext cx="7294261" cy="6088496"/>
            <a:chOff x="0" y="0"/>
            <a:chExt cx="9725682" cy="81179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349726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378337" y="6821382"/>
              <a:ext cx="347345" cy="888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24559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96037" y="7235671"/>
              <a:ext cx="349726" cy="882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349726" y="3673658"/>
              <a:ext cx="593809" cy="0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770900" y="6888057"/>
              <a:ext cx="0" cy="414289"/>
            </a:xfrm>
            <a:prstGeom prst="line">
              <a:avLst/>
            </a:prstGeom>
            <a:ln cap="flat" w="508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979390" y="5416164"/>
            <a:ext cx="3552323" cy="3002677"/>
            <a:chOff x="0" y="0"/>
            <a:chExt cx="4736431" cy="400356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4156121" y="3423259"/>
              <a:ext cx="503106" cy="50310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7204" y="102604"/>
              <a:ext cx="503106" cy="5031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078917" y="0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3346056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3"/>
                  </a:lnTo>
                  <a:lnTo>
                    <a:pt x="0" y="657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3731858" y="3108148"/>
            <a:ext cx="1423641" cy="1454449"/>
            <a:chOff x="0" y="0"/>
            <a:chExt cx="1898188" cy="193926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77204" y="303014"/>
              <a:ext cx="503106" cy="50310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0" y="1152582"/>
              <a:ext cx="657514" cy="657514"/>
            </a:xfrm>
            <a:custGeom>
              <a:avLst/>
              <a:gdLst/>
              <a:ahLst/>
              <a:cxnLst/>
              <a:rect r="r" b="b" t="t" l="l"/>
              <a:pathLst>
                <a:path h="657514" w="657514">
                  <a:moveTo>
                    <a:pt x="0" y="0"/>
                  </a:moveTo>
                  <a:lnTo>
                    <a:pt x="657514" y="0"/>
                  </a:lnTo>
                  <a:lnTo>
                    <a:pt x="657514" y="657514"/>
                  </a:lnTo>
                  <a:lnTo>
                    <a:pt x="0" y="65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797214" y="-85725"/>
              <a:ext cx="1100974" cy="2024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7"/>
                </a:lnSpc>
              </a:pPr>
              <a:r>
                <a:rPr lang="en-US" sz="4076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5707"/>
                </a:lnSpc>
                <a:spcBef>
                  <a:spcPct val="0"/>
                </a:spcBef>
              </a:pPr>
              <a:r>
                <a:rPr lang="en-US" b="true" sz="4076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9843762" y="3945245"/>
            <a:ext cx="4572795" cy="4634966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11526585" y="3139873"/>
            <a:ext cx="538322" cy="6488726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8817353" y="4034287"/>
            <a:ext cx="4687920" cy="4518492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8262747" y="5446708"/>
            <a:ext cx="5219752" cy="3891985"/>
          </a:xfrm>
          <a:prstGeom prst="line">
            <a:avLst/>
          </a:prstGeom>
          <a:ln cap="flat" w="76200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Case study: XOR Gate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000914" y="4503460"/>
          <a:ext cx="4596094" cy="5463321"/>
        </p:xfrm>
        <a:graphic>
          <a:graphicData uri="http://schemas.openxmlformats.org/drawingml/2006/table">
            <a:tbl>
              <a:tblPr/>
              <a:tblGrid>
                <a:gridCol w="1532031"/>
                <a:gridCol w="1532031"/>
                <a:gridCol w="1532031"/>
              </a:tblGrid>
              <a:tr h="112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x2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405338" y="2493536"/>
            <a:ext cx="3787245" cy="1424951"/>
          </a:xfrm>
          <a:custGeom>
            <a:avLst/>
            <a:gdLst/>
            <a:ahLst/>
            <a:cxnLst/>
            <a:rect r="r" b="b" t="t" l="l"/>
            <a:pathLst>
              <a:path h="1424951" w="3787245">
                <a:moveTo>
                  <a:pt x="0" y="0"/>
                </a:moveTo>
                <a:lnTo>
                  <a:pt x="3787245" y="0"/>
                </a:lnTo>
                <a:lnTo>
                  <a:pt x="3787245" y="1424951"/>
                </a:lnTo>
                <a:lnTo>
                  <a:pt x="0" y="1424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116931" y="5429624"/>
            <a:ext cx="4602270" cy="0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1129362" y="2143511"/>
            <a:ext cx="0" cy="3298545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0790680" y="1993916"/>
            <a:ext cx="4760109" cy="3973248"/>
            <a:chOff x="0" y="0"/>
            <a:chExt cx="6346813" cy="52976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228225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20141" y="4456927"/>
              <a:ext cx="226671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09703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999295" y="4727286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228225" y="2397366"/>
              <a:ext cx="387510" cy="0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3113407" y="4495027"/>
              <a:ext cx="0" cy="270358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968457" y="3631034"/>
            <a:ext cx="2318185" cy="1959495"/>
            <a:chOff x="0" y="0"/>
            <a:chExt cx="3090913" cy="261266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712213" y="2233960"/>
              <a:ext cx="328318" cy="32831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0382" y="66958"/>
              <a:ext cx="328318" cy="32831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661831" y="0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183578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3"/>
                  </a:lnTo>
                  <a:lnTo>
                    <a:pt x="0" y="429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3417253" y="2124863"/>
            <a:ext cx="929044" cy="949149"/>
            <a:chOff x="0" y="0"/>
            <a:chExt cx="1238725" cy="126553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50382" y="197742"/>
              <a:ext cx="328318" cy="32831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0" y="752155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520248" y="-57150"/>
              <a:ext cx="718477" cy="1322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4"/>
                </a:lnSpc>
              </a:pPr>
              <a:r>
                <a:rPr lang="en-US" sz="2660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3724"/>
                </a:lnSpc>
                <a:spcBef>
                  <a:spcPct val="0"/>
                </a:spcBef>
              </a:pPr>
              <a:r>
                <a:rPr lang="en-US" b="true" sz="266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 flipV="true">
            <a:off x="9848204" y="3650967"/>
            <a:ext cx="3406320" cy="2539843"/>
          </a:xfrm>
          <a:prstGeom prst="line">
            <a:avLst/>
          </a:prstGeom>
          <a:ln cap="flat" w="47625">
            <a:solidFill>
              <a:srgbClr val="FF3131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0129581" y="7329787"/>
            <a:ext cx="809552" cy="809552"/>
            <a:chOff x="0" y="0"/>
            <a:chExt cx="1079402" cy="107940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308873" y="232417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788007" y="7328155"/>
            <a:ext cx="359253" cy="40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129581" y="8448748"/>
            <a:ext cx="809552" cy="809552"/>
            <a:chOff x="0" y="0"/>
            <a:chExt cx="1079402" cy="107940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287684" y="250834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1788007" y="8221774"/>
            <a:ext cx="359253" cy="40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2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139410" y="6209899"/>
            <a:ext cx="809552" cy="815087"/>
            <a:chOff x="0" y="0"/>
            <a:chExt cx="1079402" cy="1086783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079402" cy="1086783"/>
              <a:chOff x="0" y="0"/>
              <a:chExt cx="812800" cy="81835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8358"/>
              </a:xfrm>
              <a:custGeom>
                <a:avLst/>
                <a:gdLst/>
                <a:ahLst/>
                <a:cxnLst/>
                <a:rect r="r" b="b" t="t" l="l"/>
                <a:pathLst>
                  <a:path h="818358" w="812800">
                    <a:moveTo>
                      <a:pt x="406400" y="0"/>
                    </a:moveTo>
                    <a:cubicBezTo>
                      <a:pt x="181951" y="0"/>
                      <a:pt x="0" y="183196"/>
                      <a:pt x="0" y="409179"/>
                    </a:cubicBezTo>
                    <a:cubicBezTo>
                      <a:pt x="0" y="635162"/>
                      <a:pt x="181951" y="818358"/>
                      <a:pt x="406400" y="818358"/>
                    </a:cubicBezTo>
                    <a:cubicBezTo>
                      <a:pt x="630849" y="818358"/>
                      <a:pt x="812800" y="635162"/>
                      <a:pt x="812800" y="409179"/>
                    </a:cubicBezTo>
                    <a:cubicBezTo>
                      <a:pt x="812800" y="1831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621"/>
                <a:ext cx="660400" cy="7030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288201" y="221839"/>
              <a:ext cx="479003" cy="525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10939133" y="8270198"/>
            <a:ext cx="2522635" cy="583326"/>
          </a:xfrm>
          <a:prstGeom prst="line">
            <a:avLst/>
          </a:prstGeom>
          <a:ln cap="flat" w="4762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0939133" y="7734562"/>
            <a:ext cx="2314759" cy="21109"/>
          </a:xfrm>
          <a:prstGeom prst="line">
            <a:avLst/>
          </a:prstGeom>
          <a:ln cap="flat" w="47625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0948961" y="6617443"/>
            <a:ext cx="2553203" cy="58490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13253892" y="7014970"/>
            <a:ext cx="1481404" cy="1481404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45725" y="7455706"/>
            <a:ext cx="639391" cy="594988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 flipV="true">
            <a:off x="13994594" y="7014970"/>
            <a:ext cx="0" cy="1481404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6" id="56"/>
          <p:cNvGrpSpPr/>
          <p:nvPr/>
        </p:nvGrpSpPr>
        <p:grpSpPr>
          <a:xfrm rot="0">
            <a:off x="13994594" y="7486124"/>
            <a:ext cx="598829" cy="544197"/>
            <a:chOff x="0" y="0"/>
            <a:chExt cx="798439" cy="725596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367891" y="34794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383555" y="34794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690801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 flipV="true">
            <a:off x="14735296" y="7753200"/>
            <a:ext cx="983905" cy="247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5862147" y="7113908"/>
            <a:ext cx="1241309" cy="1241309"/>
          </a:xfrm>
          <a:custGeom>
            <a:avLst/>
            <a:gdLst/>
            <a:ahLst/>
            <a:cxnLst/>
            <a:rect r="r" b="b" t="t" l="l"/>
            <a:pathLst>
              <a:path h="1241309" w="1241309">
                <a:moveTo>
                  <a:pt x="0" y="0"/>
                </a:moveTo>
                <a:lnTo>
                  <a:pt x="1241309" y="0"/>
                </a:lnTo>
                <a:lnTo>
                  <a:pt x="1241309" y="1241309"/>
                </a:lnTo>
                <a:lnTo>
                  <a:pt x="0" y="1241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1754653" y="6429197"/>
            <a:ext cx="359253" cy="4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  <a:spcBef>
                <a:spcPct val="0"/>
              </a:spcBef>
            </a:pPr>
            <a:r>
              <a:rPr lang="en-US" b="true" sz="219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Multi-layered Perceptron (MLP)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69792" y="4404948"/>
            <a:ext cx="2132393" cy="2076905"/>
            <a:chOff x="0" y="0"/>
            <a:chExt cx="2843191" cy="27692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79402" cy="107940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08873" y="232417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079402" y="539701"/>
              <a:ext cx="1591050" cy="10257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079402" y="539701"/>
              <a:ext cx="1738837" cy="2209873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169792" y="5135718"/>
            <a:ext cx="2104962" cy="2094178"/>
            <a:chOff x="0" y="0"/>
            <a:chExt cx="2806617" cy="279223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712835"/>
              <a:ext cx="1079402" cy="107940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7684" y="1963670"/>
              <a:ext cx="479003" cy="53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  <a:spcBef>
                  <a:spcPct val="0"/>
                </a:spcBef>
              </a:pPr>
              <a:r>
                <a:rPr lang="en-US" b="true" sz="219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19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079402" y="2252536"/>
              <a:ext cx="1590954" cy="3295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079402" y="19245"/>
              <a:ext cx="1701962" cy="2233291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172631" y="3753369"/>
            <a:ext cx="2233096" cy="3910102"/>
            <a:chOff x="0" y="0"/>
            <a:chExt cx="2977462" cy="521347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431126"/>
              <a:ext cx="1975205" cy="197520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987602" y="431126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1355494" y="1094127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71158" y="1094127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987602" y="1750134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1911685" y="18865"/>
              <a:ext cx="927215" cy="1082266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1975205" y="1418729"/>
              <a:ext cx="927120" cy="1026292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901264" y="1751465"/>
              <a:ext cx="1048453" cy="3453582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67251" y="4517450"/>
            <a:ext cx="639391" cy="594988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4172559" y="4126657"/>
            <a:ext cx="2245710" cy="3817448"/>
            <a:chOff x="0" y="0"/>
            <a:chExt cx="2994280" cy="508993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2613643"/>
              <a:ext cx="1975205" cy="197520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V="true">
              <a:off x="987602" y="2613643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1355494" y="3276644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1371158" y="3276644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987602" y="3932651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911685" y="3950604"/>
              <a:ext cx="927215" cy="1120844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 flipV="true">
              <a:off x="1975205" y="2455460"/>
              <a:ext cx="895456" cy="1145786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0" id="40"/>
            <p:cNvSpPr/>
            <p:nvPr/>
          </p:nvSpPr>
          <p:spPr>
            <a:xfrm flipV="true">
              <a:off x="1864293" y="9197"/>
              <a:ext cx="1102489" cy="3296284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67180" y="6527626"/>
            <a:ext cx="639391" cy="594988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6301806" y="3026816"/>
            <a:ext cx="1481404" cy="1481404"/>
            <a:chOff x="0" y="0"/>
            <a:chExt cx="1975205" cy="1975205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96427" y="3467552"/>
            <a:ext cx="639391" cy="594988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 rot="0">
            <a:off x="6301734" y="5036992"/>
            <a:ext cx="1481404" cy="1481404"/>
            <a:chOff x="0" y="0"/>
            <a:chExt cx="1975205" cy="1975205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96355" y="5477728"/>
            <a:ext cx="639391" cy="594988"/>
          </a:xfrm>
          <a:prstGeom prst="rect">
            <a:avLst/>
          </a:prstGeom>
        </p:spPr>
      </p:pic>
      <p:grpSp>
        <p:nvGrpSpPr>
          <p:cNvPr name="Group 60" id="60"/>
          <p:cNvGrpSpPr/>
          <p:nvPr/>
        </p:nvGrpSpPr>
        <p:grpSpPr>
          <a:xfrm rot="0">
            <a:off x="6301734" y="7189542"/>
            <a:ext cx="1481404" cy="1481404"/>
            <a:chOff x="0" y="0"/>
            <a:chExt cx="1975205" cy="1975205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4" id="64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96355" y="7630278"/>
            <a:ext cx="639391" cy="594988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 rot="0">
            <a:off x="8421170" y="3144402"/>
            <a:ext cx="857607" cy="5009707"/>
            <a:chOff x="0" y="0"/>
            <a:chExt cx="1143476" cy="6679610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0" y="2639983"/>
              <a:ext cx="1143476" cy="128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  <a:spcBef>
                  <a:spcPct val="0"/>
                </a:spcBef>
              </a:pPr>
              <a:r>
                <a:rPr lang="en-US" b="true" sz="540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0" y="5396275"/>
              <a:ext cx="1143476" cy="128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  <a:spcBef>
                  <a:spcPct val="0"/>
                </a:spcBef>
              </a:pPr>
              <a:r>
                <a:rPr lang="en-US" b="true" sz="540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0" y="-104775"/>
              <a:ext cx="1143476" cy="128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  <a:spcBef>
                  <a:spcPct val="0"/>
                </a:spcBef>
              </a:pPr>
              <a:r>
                <a:rPr lang="en-US" b="true" sz="540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916882" y="3055404"/>
            <a:ext cx="2233020" cy="3445824"/>
            <a:chOff x="0" y="0"/>
            <a:chExt cx="2977360" cy="4594432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77" id="77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8" id="78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1901264" y="1246397"/>
              <a:ext cx="1048432" cy="3339349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2" id="82"/>
            <p:cNvSpPr/>
            <p:nvPr/>
          </p:nvSpPr>
          <p:spPr>
            <a:xfrm>
              <a:off x="1975205" y="987602"/>
              <a:ext cx="927215" cy="1107668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11502" y="3496140"/>
            <a:ext cx="639391" cy="594988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 rot="0">
            <a:off x="9916810" y="4805499"/>
            <a:ext cx="2147540" cy="2033741"/>
            <a:chOff x="0" y="0"/>
            <a:chExt cx="2863386" cy="2711654"/>
          </a:xfrm>
        </p:grpSpPr>
        <p:grpSp>
          <p:nvGrpSpPr>
            <p:cNvPr name="Group 85" id="85"/>
            <p:cNvGrpSpPr/>
            <p:nvPr/>
          </p:nvGrpSpPr>
          <p:grpSpPr>
            <a:xfrm rot="0">
              <a:off x="0" y="346775"/>
              <a:ext cx="1975205" cy="1975205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8" id="88"/>
            <p:cNvSpPr/>
            <p:nvPr/>
          </p:nvSpPr>
          <p:spPr>
            <a:xfrm flipV="true">
              <a:off x="987602" y="346775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 flipH="true" flipV="true">
              <a:off x="1355494" y="1009776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0" id="90"/>
            <p:cNvSpPr/>
            <p:nvPr/>
          </p:nvSpPr>
          <p:spPr>
            <a:xfrm>
              <a:off x="1371158" y="1009776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1" id="91"/>
            <p:cNvSpPr/>
            <p:nvPr/>
          </p:nvSpPr>
          <p:spPr>
            <a:xfrm flipH="true" flipV="true">
              <a:off x="987602" y="1665782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2" id="92"/>
            <p:cNvSpPr/>
            <p:nvPr/>
          </p:nvSpPr>
          <p:spPr>
            <a:xfrm>
              <a:off x="1975205" y="1334378"/>
              <a:ext cx="863696" cy="1361746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3" id="93"/>
            <p:cNvSpPr/>
            <p:nvPr/>
          </p:nvSpPr>
          <p:spPr>
            <a:xfrm flipV="true">
              <a:off x="1975205" y="15890"/>
              <a:ext cx="863791" cy="1318488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11431" y="5506316"/>
            <a:ext cx="639391" cy="594988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 rot="0">
            <a:off x="9916810" y="5185451"/>
            <a:ext cx="2262603" cy="3514083"/>
            <a:chOff x="0" y="0"/>
            <a:chExt cx="3016805" cy="4685444"/>
          </a:xfrm>
        </p:grpSpPr>
        <p:grpSp>
          <p:nvGrpSpPr>
            <p:cNvPr name="Group 96" id="96"/>
            <p:cNvGrpSpPr/>
            <p:nvPr/>
          </p:nvGrpSpPr>
          <p:grpSpPr>
            <a:xfrm rot="0">
              <a:off x="0" y="2710239"/>
              <a:ext cx="1975205" cy="1975205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99" id="99"/>
            <p:cNvSpPr/>
            <p:nvPr/>
          </p:nvSpPr>
          <p:spPr>
            <a:xfrm flipV="true">
              <a:off x="987602" y="2710239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0" id="100"/>
            <p:cNvSpPr/>
            <p:nvPr/>
          </p:nvSpPr>
          <p:spPr>
            <a:xfrm flipH="true" flipV="true">
              <a:off x="1355494" y="3373239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1" id="101"/>
            <p:cNvSpPr/>
            <p:nvPr/>
          </p:nvSpPr>
          <p:spPr>
            <a:xfrm>
              <a:off x="1371158" y="3373239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2" id="102"/>
            <p:cNvSpPr/>
            <p:nvPr/>
          </p:nvSpPr>
          <p:spPr>
            <a:xfrm flipH="true" flipV="true">
              <a:off x="987602" y="4029246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3" id="103"/>
            <p:cNvSpPr/>
            <p:nvPr/>
          </p:nvSpPr>
          <p:spPr>
            <a:xfrm flipV="true">
              <a:off x="1879925" y="8986"/>
              <a:ext cx="1109311" cy="3403017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4" id="104"/>
            <p:cNvSpPr/>
            <p:nvPr/>
          </p:nvSpPr>
          <p:spPr>
            <a:xfrm flipV="true">
              <a:off x="1975205" y="2462432"/>
              <a:ext cx="940681" cy="1235410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11431" y="7658866"/>
            <a:ext cx="639391" cy="594988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 rot="0">
            <a:off x="12046057" y="4076714"/>
            <a:ext cx="2692193" cy="1481404"/>
            <a:chOff x="0" y="0"/>
            <a:chExt cx="3589590" cy="1975205"/>
          </a:xfrm>
        </p:grpSpPr>
        <p:grpSp>
          <p:nvGrpSpPr>
            <p:cNvPr name="Group 107" id="107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10" id="110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1" id="111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2" id="112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3" id="113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4" id="114"/>
            <p:cNvSpPr/>
            <p:nvPr/>
          </p:nvSpPr>
          <p:spPr>
            <a:xfrm>
              <a:off x="1975205" y="987602"/>
              <a:ext cx="1614385" cy="0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0678" y="4517450"/>
            <a:ext cx="639391" cy="594988"/>
          </a:xfrm>
          <a:prstGeom prst="rect">
            <a:avLst/>
          </a:prstGeom>
        </p:spPr>
      </p:pic>
      <p:grpSp>
        <p:nvGrpSpPr>
          <p:cNvPr name="Group 116" id="116"/>
          <p:cNvGrpSpPr/>
          <p:nvPr/>
        </p:nvGrpSpPr>
        <p:grpSpPr>
          <a:xfrm rot="0">
            <a:off x="12045985" y="6086890"/>
            <a:ext cx="2692265" cy="1481404"/>
            <a:chOff x="0" y="0"/>
            <a:chExt cx="3589686" cy="1975205"/>
          </a:xfrm>
        </p:grpSpPr>
        <p:grpSp>
          <p:nvGrpSpPr>
            <p:cNvPr name="Group 117" id="117"/>
            <p:cNvGrpSpPr/>
            <p:nvPr/>
          </p:nvGrpSpPr>
          <p:grpSpPr>
            <a:xfrm rot="0">
              <a:off x="0" y="0"/>
              <a:ext cx="1975205" cy="1975205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0" id="120"/>
            <p:cNvSpPr/>
            <p:nvPr/>
          </p:nvSpPr>
          <p:spPr>
            <a:xfrm flipV="true">
              <a:off x="987602" y="0"/>
              <a:ext cx="0" cy="1975205"/>
            </a:xfrm>
            <a:prstGeom prst="line">
              <a:avLst/>
            </a:prstGeom>
            <a:ln cap="flat" w="4639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1" id="121"/>
            <p:cNvSpPr/>
            <p:nvPr/>
          </p:nvSpPr>
          <p:spPr>
            <a:xfrm flipH="true" flipV="true">
              <a:off x="1355494" y="663000"/>
              <a:ext cx="430548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2" id="122"/>
            <p:cNvSpPr/>
            <p:nvPr/>
          </p:nvSpPr>
          <p:spPr>
            <a:xfrm>
              <a:off x="1371158" y="663000"/>
              <a:ext cx="0" cy="690801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3" id="123"/>
            <p:cNvSpPr/>
            <p:nvPr/>
          </p:nvSpPr>
          <p:spPr>
            <a:xfrm flipH="true" flipV="true">
              <a:off x="987602" y="1319007"/>
              <a:ext cx="383555" cy="0"/>
            </a:xfrm>
            <a:prstGeom prst="line">
              <a:avLst/>
            </a:prstGeom>
            <a:ln cap="flat" w="69589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4" id="124"/>
            <p:cNvSpPr/>
            <p:nvPr/>
          </p:nvSpPr>
          <p:spPr>
            <a:xfrm>
              <a:off x="1975205" y="987602"/>
              <a:ext cx="1614481" cy="0"/>
            </a:xfrm>
            <a:prstGeom prst="line">
              <a:avLst/>
            </a:prstGeom>
            <a:ln cap="flat" w="57991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25" id="1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40606" y="6527626"/>
            <a:ext cx="639391" cy="594988"/>
          </a:xfrm>
          <a:prstGeom prst="rect">
            <a:avLst/>
          </a:prstGeom>
        </p:spPr>
      </p:pic>
      <p:grpSp>
        <p:nvGrpSpPr>
          <p:cNvPr name="Group 126" id="126"/>
          <p:cNvGrpSpPr/>
          <p:nvPr/>
        </p:nvGrpSpPr>
        <p:grpSpPr>
          <a:xfrm rot="0">
            <a:off x="3734870" y="2720182"/>
            <a:ext cx="8007875" cy="6538118"/>
            <a:chOff x="0" y="0"/>
            <a:chExt cx="2109070" cy="1721973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2109070" cy="1721974"/>
            </a:xfrm>
            <a:custGeom>
              <a:avLst/>
              <a:gdLst/>
              <a:ahLst/>
              <a:cxnLst/>
              <a:rect r="r" b="b" t="t" l="l"/>
              <a:pathLst>
                <a:path h="1721974" w="2109070">
                  <a:moveTo>
                    <a:pt x="0" y="0"/>
                  </a:moveTo>
                  <a:lnTo>
                    <a:pt x="2109070" y="0"/>
                  </a:lnTo>
                  <a:lnTo>
                    <a:pt x="2109070" y="1721974"/>
                  </a:lnTo>
                  <a:lnTo>
                    <a:pt x="0" y="1721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89C94E">
                  <a:alpha val="49804"/>
                </a:srgbClr>
              </a:solidFill>
              <a:prstDash val="lgDash"/>
              <a:miter/>
            </a:ln>
          </p:spPr>
        </p:sp>
        <p:sp>
          <p:nvSpPr>
            <p:cNvPr name="TextBox 128" id="128"/>
            <p:cNvSpPr txBox="true"/>
            <p:nvPr/>
          </p:nvSpPr>
          <p:spPr>
            <a:xfrm>
              <a:off x="0" y="-38100"/>
              <a:ext cx="2109070" cy="1760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12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14450" y="4589708"/>
            <a:ext cx="1366964" cy="1331394"/>
            <a:chOff x="0" y="0"/>
            <a:chExt cx="1822619" cy="177519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91947" cy="69194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98002" y="150945"/>
              <a:ext cx="307064" cy="337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b="true" sz="1405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1405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691947" y="345974"/>
              <a:ext cx="1019937" cy="6575"/>
            </a:xfrm>
            <a:prstGeom prst="line">
              <a:avLst/>
            </a:prstGeom>
            <a:ln cap="flat" w="40706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691947" y="345974"/>
              <a:ext cx="1114676" cy="1416632"/>
            </a:xfrm>
            <a:prstGeom prst="line">
              <a:avLst/>
            </a:prstGeom>
            <a:ln cap="flat" w="40706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14450" y="5058166"/>
            <a:ext cx="1349380" cy="1342466"/>
            <a:chOff x="0" y="0"/>
            <a:chExt cx="1799173" cy="178995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098008"/>
              <a:ext cx="691947" cy="69194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84419" y="1260759"/>
              <a:ext cx="307064" cy="337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b="true" sz="1405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1405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691947" y="1443981"/>
              <a:ext cx="1019876" cy="2112"/>
            </a:xfrm>
            <a:prstGeom prst="line">
              <a:avLst/>
            </a:prstGeom>
            <a:ln cap="flat" w="40706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691947" y="12337"/>
              <a:ext cx="1091037" cy="1431645"/>
            </a:xfrm>
            <a:prstGeom prst="line">
              <a:avLst/>
            </a:prstGeom>
            <a:ln cap="flat" w="40706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598364" y="4172016"/>
            <a:ext cx="1431520" cy="2506559"/>
            <a:chOff x="0" y="0"/>
            <a:chExt cx="1908693" cy="334207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276372"/>
              <a:ext cx="1266199" cy="126619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633100" y="276372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868935" y="701387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878976" y="701387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633100" y="1121918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1225480" y="12093"/>
              <a:ext cx="594389" cy="693783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1266199" y="909472"/>
              <a:ext cx="594327" cy="657901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218799" y="1122771"/>
              <a:ext cx="672108" cy="2213908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9020" y="4661827"/>
            <a:ext cx="409879" cy="381415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2598318" y="4411311"/>
            <a:ext cx="1439605" cy="2447163"/>
            <a:chOff x="0" y="0"/>
            <a:chExt cx="1919474" cy="326288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1675468"/>
              <a:ext cx="1266199" cy="126619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V="true">
              <a:off x="633100" y="1675468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868935" y="2100482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878976" y="2100482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633100" y="2521014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225480" y="2532522"/>
              <a:ext cx="594389" cy="718514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 flipV="true">
              <a:off x="1266199" y="1574065"/>
              <a:ext cx="574029" cy="734502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0" id="40"/>
            <p:cNvSpPr/>
            <p:nvPr/>
          </p:nvSpPr>
          <p:spPr>
            <a:xfrm flipV="true">
              <a:off x="1195099" y="5896"/>
              <a:ext cx="706747" cy="2113072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58974" y="5950444"/>
            <a:ext cx="409879" cy="381415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3963265" y="3706261"/>
            <a:ext cx="949649" cy="949649"/>
            <a:chOff x="0" y="0"/>
            <a:chExt cx="1266199" cy="1266199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23921" y="3988793"/>
            <a:ext cx="409879" cy="381415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 rot="0">
            <a:off x="3963219" y="4994878"/>
            <a:ext cx="949649" cy="949649"/>
            <a:chOff x="0" y="0"/>
            <a:chExt cx="1266199" cy="1266199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23875" y="5277410"/>
            <a:ext cx="409879" cy="381415"/>
          </a:xfrm>
          <a:prstGeom prst="rect">
            <a:avLst/>
          </a:prstGeom>
        </p:spPr>
      </p:pic>
      <p:grpSp>
        <p:nvGrpSpPr>
          <p:cNvPr name="Group 60" id="60"/>
          <p:cNvGrpSpPr/>
          <p:nvPr/>
        </p:nvGrpSpPr>
        <p:grpSpPr>
          <a:xfrm rot="0">
            <a:off x="3963219" y="6374763"/>
            <a:ext cx="949649" cy="949649"/>
            <a:chOff x="0" y="0"/>
            <a:chExt cx="1266199" cy="1266199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4" id="64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23875" y="6657296"/>
            <a:ext cx="409879" cy="381415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 rot="0">
            <a:off x="5321877" y="3781639"/>
            <a:ext cx="549766" cy="3211457"/>
            <a:chOff x="0" y="0"/>
            <a:chExt cx="733022" cy="428194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0" y="1692843"/>
              <a:ext cx="733022" cy="822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6"/>
                </a:lnSpc>
                <a:spcBef>
                  <a:spcPct val="0"/>
                </a:spcBef>
              </a:pPr>
              <a:r>
                <a:rPr lang="en-US" b="true" sz="346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0" y="3459756"/>
              <a:ext cx="733022" cy="822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6"/>
                </a:lnSpc>
                <a:spcBef>
                  <a:spcPct val="0"/>
                </a:spcBef>
              </a:pPr>
              <a:r>
                <a:rPr lang="en-US" b="true" sz="346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0" y="-66675"/>
              <a:ext cx="733022" cy="822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6"/>
                </a:lnSpc>
                <a:spcBef>
                  <a:spcPct val="0"/>
                </a:spcBef>
              </a:pPr>
              <a:r>
                <a:rPr lang="en-US" b="true" sz="346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 . .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6280698" y="3724587"/>
            <a:ext cx="1431470" cy="2208935"/>
            <a:chOff x="0" y="0"/>
            <a:chExt cx="1908627" cy="2945246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77" id="77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8" id="78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1218799" y="798999"/>
              <a:ext cx="672094" cy="2140679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2" id="82"/>
            <p:cNvSpPr/>
            <p:nvPr/>
          </p:nvSpPr>
          <p:spPr>
            <a:xfrm>
              <a:off x="1266199" y="633100"/>
              <a:ext cx="594389" cy="710067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41354" y="4007120"/>
            <a:ext cx="409879" cy="381415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 rot="0">
            <a:off x="6280652" y="4846480"/>
            <a:ext cx="1376674" cy="1303723"/>
            <a:chOff x="0" y="0"/>
            <a:chExt cx="1835565" cy="1738298"/>
          </a:xfrm>
        </p:grpSpPr>
        <p:grpSp>
          <p:nvGrpSpPr>
            <p:cNvPr name="Group 85" id="85"/>
            <p:cNvGrpSpPr/>
            <p:nvPr/>
          </p:nvGrpSpPr>
          <p:grpSpPr>
            <a:xfrm rot="0">
              <a:off x="0" y="222299"/>
              <a:ext cx="1266199" cy="1266199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8" id="88"/>
            <p:cNvSpPr/>
            <p:nvPr/>
          </p:nvSpPr>
          <p:spPr>
            <a:xfrm flipV="true">
              <a:off x="633100" y="222299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 flipH="true" flipV="true">
              <a:off x="868935" y="6473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0" id="90"/>
            <p:cNvSpPr/>
            <p:nvPr/>
          </p:nvSpPr>
          <p:spPr>
            <a:xfrm>
              <a:off x="878976" y="6473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1" id="91"/>
            <p:cNvSpPr/>
            <p:nvPr/>
          </p:nvSpPr>
          <p:spPr>
            <a:xfrm flipH="true" flipV="true">
              <a:off x="633100" y="1067845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2" id="92"/>
            <p:cNvSpPr/>
            <p:nvPr/>
          </p:nvSpPr>
          <p:spPr>
            <a:xfrm>
              <a:off x="1266199" y="855399"/>
              <a:ext cx="553669" cy="872943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3" id="93"/>
            <p:cNvSpPr/>
            <p:nvPr/>
          </p:nvSpPr>
          <p:spPr>
            <a:xfrm flipV="true">
              <a:off x="1266199" y="10186"/>
              <a:ext cx="553731" cy="845213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41308" y="5295737"/>
            <a:ext cx="409879" cy="381415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 rot="0">
            <a:off x="6280652" y="5090047"/>
            <a:ext cx="1450435" cy="2252692"/>
            <a:chOff x="0" y="0"/>
            <a:chExt cx="1933913" cy="3003589"/>
          </a:xfrm>
        </p:grpSpPr>
        <p:grpSp>
          <p:nvGrpSpPr>
            <p:cNvPr name="Group 96" id="96"/>
            <p:cNvGrpSpPr/>
            <p:nvPr/>
          </p:nvGrpSpPr>
          <p:grpSpPr>
            <a:xfrm rot="0">
              <a:off x="0" y="1737390"/>
              <a:ext cx="1266199" cy="1266199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99" id="99"/>
            <p:cNvSpPr/>
            <p:nvPr/>
          </p:nvSpPr>
          <p:spPr>
            <a:xfrm flipV="true">
              <a:off x="633100" y="173739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0" id="100"/>
            <p:cNvSpPr/>
            <p:nvPr/>
          </p:nvSpPr>
          <p:spPr>
            <a:xfrm flipH="true" flipV="true">
              <a:off x="868935" y="2162405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1" id="101"/>
            <p:cNvSpPr/>
            <p:nvPr/>
          </p:nvSpPr>
          <p:spPr>
            <a:xfrm>
              <a:off x="878976" y="2162405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2" id="102"/>
            <p:cNvSpPr/>
            <p:nvPr/>
          </p:nvSpPr>
          <p:spPr>
            <a:xfrm flipH="true" flipV="true">
              <a:off x="633100" y="258293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3" id="103"/>
            <p:cNvSpPr/>
            <p:nvPr/>
          </p:nvSpPr>
          <p:spPr>
            <a:xfrm flipV="true">
              <a:off x="1205120" y="5761"/>
              <a:ext cx="711121" cy="2181493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4" id="104"/>
            <p:cNvSpPr/>
            <p:nvPr/>
          </p:nvSpPr>
          <p:spPr>
            <a:xfrm flipV="true">
              <a:off x="1266199" y="1578534"/>
              <a:ext cx="603021" cy="791956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41308" y="6675622"/>
            <a:ext cx="409879" cy="381415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 rot="0">
            <a:off x="7645599" y="4379295"/>
            <a:ext cx="1725822" cy="949649"/>
            <a:chOff x="0" y="0"/>
            <a:chExt cx="2301096" cy="1266199"/>
          </a:xfrm>
        </p:grpSpPr>
        <p:grpSp>
          <p:nvGrpSpPr>
            <p:cNvPr name="Group 107" id="107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10" id="110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1" id="111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2" id="112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3" id="113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4" id="114"/>
            <p:cNvSpPr/>
            <p:nvPr/>
          </p:nvSpPr>
          <p:spPr>
            <a:xfrm>
              <a:off x="1266199" y="633100"/>
              <a:ext cx="1034897" cy="0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06256" y="4661827"/>
            <a:ext cx="409879" cy="381415"/>
          </a:xfrm>
          <a:prstGeom prst="rect">
            <a:avLst/>
          </a:prstGeom>
        </p:spPr>
      </p:pic>
      <p:grpSp>
        <p:nvGrpSpPr>
          <p:cNvPr name="Group 116" id="116"/>
          <p:cNvGrpSpPr/>
          <p:nvPr/>
        </p:nvGrpSpPr>
        <p:grpSpPr>
          <a:xfrm rot="0">
            <a:off x="7645553" y="5667912"/>
            <a:ext cx="1725868" cy="949649"/>
            <a:chOff x="0" y="0"/>
            <a:chExt cx="2301157" cy="1266199"/>
          </a:xfrm>
        </p:grpSpPr>
        <p:grpSp>
          <p:nvGrpSpPr>
            <p:cNvPr name="Group 117" id="117"/>
            <p:cNvGrpSpPr/>
            <p:nvPr/>
          </p:nvGrpSpPr>
          <p:grpSpPr>
            <a:xfrm rot="0">
              <a:off x="0" y="0"/>
              <a:ext cx="1266199" cy="1266199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0" id="120"/>
            <p:cNvSpPr/>
            <p:nvPr/>
          </p:nvSpPr>
          <p:spPr>
            <a:xfrm flipV="true">
              <a:off x="633100" y="0"/>
              <a:ext cx="0" cy="1266199"/>
            </a:xfrm>
            <a:prstGeom prst="line">
              <a:avLst/>
            </a:prstGeom>
            <a:ln cap="flat" w="2974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1" id="121"/>
            <p:cNvSpPr/>
            <p:nvPr/>
          </p:nvSpPr>
          <p:spPr>
            <a:xfrm flipH="true" flipV="true">
              <a:off x="868935" y="425014"/>
              <a:ext cx="276001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2" id="122"/>
            <p:cNvSpPr/>
            <p:nvPr/>
          </p:nvSpPr>
          <p:spPr>
            <a:xfrm>
              <a:off x="878976" y="425014"/>
              <a:ext cx="0" cy="442836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3" id="123"/>
            <p:cNvSpPr/>
            <p:nvPr/>
          </p:nvSpPr>
          <p:spPr>
            <a:xfrm flipH="true" flipV="true">
              <a:off x="633100" y="845546"/>
              <a:ext cx="245877" cy="0"/>
            </a:xfrm>
            <a:prstGeom prst="line">
              <a:avLst/>
            </a:prstGeom>
            <a:ln cap="flat" w="4461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4" id="124"/>
            <p:cNvSpPr/>
            <p:nvPr/>
          </p:nvSpPr>
          <p:spPr>
            <a:xfrm>
              <a:off x="1266199" y="633100"/>
              <a:ext cx="1034958" cy="0"/>
            </a:xfrm>
            <a:prstGeom prst="line">
              <a:avLst/>
            </a:prstGeom>
            <a:ln cap="flat" w="37175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125" id="1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06210" y="5950444"/>
            <a:ext cx="409879" cy="381415"/>
          </a:xfrm>
          <a:prstGeom prst="rect">
            <a:avLst/>
          </a:prstGeom>
        </p:spPr>
      </p:pic>
      <p:sp>
        <p:nvSpPr>
          <p:cNvPr name="AutoShape 126" id="126"/>
          <p:cNvSpPr/>
          <p:nvPr/>
        </p:nvSpPr>
        <p:spPr>
          <a:xfrm>
            <a:off x="11783681" y="6952386"/>
            <a:ext cx="4602270" cy="0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7" id="127"/>
          <p:cNvSpPr/>
          <p:nvPr/>
        </p:nvSpPr>
        <p:spPr>
          <a:xfrm flipV="true">
            <a:off x="11796112" y="3666272"/>
            <a:ext cx="0" cy="3298545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8" id="128"/>
          <p:cNvGrpSpPr/>
          <p:nvPr/>
        </p:nvGrpSpPr>
        <p:grpSpPr>
          <a:xfrm rot="0">
            <a:off x="11457430" y="3516678"/>
            <a:ext cx="4760109" cy="3973248"/>
            <a:chOff x="0" y="0"/>
            <a:chExt cx="6346813" cy="5297663"/>
          </a:xfrm>
        </p:grpSpPr>
        <p:sp>
          <p:nvSpPr>
            <p:cNvPr name="TextBox 129" id="129"/>
            <p:cNvSpPr txBox="true"/>
            <p:nvPr/>
          </p:nvSpPr>
          <p:spPr>
            <a:xfrm rot="0">
              <a:off x="0" y="-38100"/>
              <a:ext cx="228225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130" id="130"/>
            <p:cNvSpPr txBox="true"/>
            <p:nvPr/>
          </p:nvSpPr>
          <p:spPr>
            <a:xfrm rot="0">
              <a:off x="6120141" y="4456927"/>
              <a:ext cx="226671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131" id="131"/>
            <p:cNvSpPr txBox="true"/>
            <p:nvPr/>
          </p:nvSpPr>
          <p:spPr>
            <a:xfrm rot="0">
              <a:off x="0" y="2109703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132" id="132"/>
            <p:cNvSpPr txBox="true"/>
            <p:nvPr/>
          </p:nvSpPr>
          <p:spPr>
            <a:xfrm rot="0">
              <a:off x="2999295" y="4727286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33" id="133"/>
            <p:cNvSpPr/>
            <p:nvPr/>
          </p:nvSpPr>
          <p:spPr>
            <a:xfrm>
              <a:off x="228225" y="2397366"/>
              <a:ext cx="387510" cy="0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4" id="134"/>
            <p:cNvSpPr/>
            <p:nvPr/>
          </p:nvSpPr>
          <p:spPr>
            <a:xfrm>
              <a:off x="3113407" y="4495027"/>
              <a:ext cx="0" cy="270358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5" id="135"/>
          <p:cNvGrpSpPr/>
          <p:nvPr/>
        </p:nvGrpSpPr>
        <p:grpSpPr>
          <a:xfrm rot="0">
            <a:off x="11635207" y="5153796"/>
            <a:ext cx="2318185" cy="1959495"/>
            <a:chOff x="0" y="0"/>
            <a:chExt cx="3090913" cy="2612661"/>
          </a:xfrm>
        </p:grpSpPr>
        <p:grpSp>
          <p:nvGrpSpPr>
            <p:cNvPr name="Group 136" id="136"/>
            <p:cNvGrpSpPr/>
            <p:nvPr/>
          </p:nvGrpSpPr>
          <p:grpSpPr>
            <a:xfrm rot="0">
              <a:off x="2712213" y="2233960"/>
              <a:ext cx="328318" cy="328318"/>
              <a:chOff x="0" y="0"/>
              <a:chExt cx="812800" cy="812800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50382" y="66958"/>
              <a:ext cx="328318" cy="328318"/>
              <a:chOff x="0" y="0"/>
              <a:chExt cx="812800" cy="81280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2" id="142"/>
            <p:cNvSpPr/>
            <p:nvPr/>
          </p:nvSpPr>
          <p:spPr>
            <a:xfrm flipH="false" flipV="false" rot="0">
              <a:off x="2661831" y="0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3" id="143"/>
            <p:cNvSpPr/>
            <p:nvPr/>
          </p:nvSpPr>
          <p:spPr>
            <a:xfrm flipH="false" flipV="false" rot="0">
              <a:off x="0" y="2183578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3"/>
                  </a:lnTo>
                  <a:lnTo>
                    <a:pt x="0" y="429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44" id="144"/>
          <p:cNvGrpSpPr/>
          <p:nvPr/>
        </p:nvGrpSpPr>
        <p:grpSpPr>
          <a:xfrm rot="0">
            <a:off x="14084003" y="3647625"/>
            <a:ext cx="929044" cy="949149"/>
            <a:chOff x="0" y="0"/>
            <a:chExt cx="1238725" cy="1265531"/>
          </a:xfrm>
        </p:grpSpPr>
        <p:grpSp>
          <p:nvGrpSpPr>
            <p:cNvPr name="Group 145" id="145"/>
            <p:cNvGrpSpPr/>
            <p:nvPr/>
          </p:nvGrpSpPr>
          <p:grpSpPr>
            <a:xfrm rot="0">
              <a:off x="50382" y="197742"/>
              <a:ext cx="328318" cy="328318"/>
              <a:chOff x="0" y="0"/>
              <a:chExt cx="812800" cy="812800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8" id="148"/>
            <p:cNvSpPr/>
            <p:nvPr/>
          </p:nvSpPr>
          <p:spPr>
            <a:xfrm flipH="false" flipV="false" rot="0">
              <a:off x="0" y="752155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9" id="149"/>
            <p:cNvSpPr txBox="true"/>
            <p:nvPr/>
          </p:nvSpPr>
          <p:spPr>
            <a:xfrm rot="0">
              <a:off x="520248" y="-57150"/>
              <a:ext cx="718477" cy="1322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4"/>
                </a:lnSpc>
              </a:pPr>
              <a:r>
                <a:rPr lang="en-US" sz="2660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3724"/>
                </a:lnSpc>
                <a:spcBef>
                  <a:spcPct val="0"/>
                </a:spcBef>
              </a:pPr>
              <a:r>
                <a:rPr lang="en-US" b="true" sz="266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150" id="150"/>
          <p:cNvSpPr/>
          <p:nvPr/>
        </p:nvSpPr>
        <p:spPr>
          <a:xfrm flipH="true" flipV="true">
            <a:off x="10724504" y="5543851"/>
            <a:ext cx="3406320" cy="2539843"/>
          </a:xfrm>
          <a:prstGeom prst="line">
            <a:avLst/>
          </a:prstGeom>
          <a:ln cap="flat" w="47625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51" id="151"/>
          <p:cNvSpPr/>
          <p:nvPr/>
        </p:nvSpPr>
        <p:spPr>
          <a:xfrm flipH="true" flipV="true">
            <a:off x="11576405" y="4573494"/>
            <a:ext cx="3406320" cy="2539843"/>
          </a:xfrm>
          <a:prstGeom prst="line">
            <a:avLst/>
          </a:prstGeom>
          <a:ln cap="flat" w="47625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98564" y="3909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098564" y="4823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7603514" y="3499428"/>
            <a:ext cx="2742635" cy="1907315"/>
            <a:chOff x="0" y="0"/>
            <a:chExt cx="3656846" cy="254308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856" y="4050658"/>
            <a:ext cx="799686" cy="744152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603424" y="5848427"/>
            <a:ext cx="2714181" cy="2017919"/>
            <a:chOff x="0" y="0"/>
            <a:chExt cx="3618908" cy="269055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766" y="6564783"/>
            <a:ext cx="799686" cy="744152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0">
            <a:off x="10253733" y="4658566"/>
            <a:ext cx="3367125" cy="1852791"/>
            <a:chOff x="0" y="0"/>
            <a:chExt cx="4489499" cy="247038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72075" y="5209794"/>
            <a:ext cx="799686" cy="744152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9856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09856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509856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76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85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760351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760342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00784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025373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72075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600528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4434159" y="5231002"/>
            <a:ext cx="748955" cy="682026"/>
            <a:chOff x="0" y="0"/>
            <a:chExt cx="998607" cy="909367"/>
          </a:xfrm>
        </p:grpSpPr>
        <p:sp>
          <p:nvSpPr>
            <p:cNvPr name="AutoShape 33" id="33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6" id="36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+ 0(1) + 1(-1.5) = -1.5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4434070" y="7745128"/>
            <a:ext cx="748955" cy="682026"/>
            <a:chOff x="0" y="0"/>
            <a:chExt cx="998607" cy="909367"/>
          </a:xfrm>
        </p:grpSpPr>
        <p:sp>
          <p:nvSpPr>
            <p:cNvPr name="AutoShape 42" id="42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5" id="45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+ 0(1) + 1(-1.5) = -1.5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+ 0(1) + 1(-0.5)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15799" y="3443609"/>
            <a:ext cx="886461" cy="886461"/>
            <a:chOff x="0" y="0"/>
            <a:chExt cx="1181948" cy="11819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72995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15799" y="4492897"/>
            <a:ext cx="886461" cy="886461"/>
            <a:chOff x="0" y="0"/>
            <a:chExt cx="1181948" cy="11819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15015" y="28871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385528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515799" y="5542184"/>
            <a:ext cx="886461" cy="886461"/>
            <a:chOff x="0" y="0"/>
            <a:chExt cx="1181948" cy="118194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38216" y="28871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41116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1401" y="6397774"/>
            <a:ext cx="155258" cy="110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4399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algn="ctr">
              <a:lnSpc>
                <a:spcPts val="2199"/>
              </a:lnSpc>
            </a:pPr>
            <a:r>
              <a:rPr lang="en-US" sz="4399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  <a:p>
            <a:pPr algn="ctr">
              <a:lnSpc>
                <a:spcPts val="2199"/>
              </a:lnSpc>
            </a:pPr>
            <a:r>
              <a:rPr lang="en-US" b="true" sz="4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515799" y="7514738"/>
            <a:ext cx="886461" cy="886461"/>
            <a:chOff x="0" y="0"/>
            <a:chExt cx="1181948" cy="118194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334010" y="28871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05110" y="3921245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78442" y="3891705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1779" y="469990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0412" y="469990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0412" y="5850294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0412" y="585193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27046" y="7192793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30202" y="7192793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392736" y="3818820"/>
            <a:ext cx="2894901" cy="4120098"/>
            <a:chOff x="0" y="0"/>
            <a:chExt cx="3859868" cy="5493465"/>
          </a:xfrm>
        </p:grpSpPr>
        <p:sp>
          <p:nvSpPr>
            <p:cNvPr name="AutoShape 39" id="39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  <p:transition spd="fast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4" id="44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3912096" y="2968103"/>
            <a:ext cx="1012506" cy="1012506"/>
            <a:chOff x="0" y="0"/>
            <a:chExt cx="1350008" cy="13500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4924602" y="3474356"/>
            <a:ext cx="1587723" cy="2555410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61579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7084379" y="6390139"/>
            <a:ext cx="748955" cy="682026"/>
            <a:chOff x="0" y="0"/>
            <a:chExt cx="998607" cy="909367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>
            <a:off x="80107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+ 0(1) + 1(-1.5) = -1.5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+ 0(1) + 1(-0.5)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159877" y="4879241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0(-1) + 0(1) + 1(-0.5)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819341" y="7597207"/>
            <a:ext cx="620911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620358" y="6438069"/>
            <a:ext cx="196929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4434159" y="5231002"/>
            <a:ext cx="748955" cy="682026"/>
            <a:chOff x="0" y="0"/>
            <a:chExt cx="998607" cy="909367"/>
          </a:xfrm>
        </p:grpSpPr>
        <p:sp>
          <p:nvSpPr>
            <p:cNvPr name="AutoShape 33" id="33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6" id="36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+ 1(1) + 1(-1.5)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4434070" y="7745128"/>
            <a:ext cx="748955" cy="682026"/>
            <a:chOff x="0" y="0"/>
            <a:chExt cx="998607" cy="909367"/>
          </a:xfrm>
        </p:grpSpPr>
        <p:sp>
          <p:nvSpPr>
            <p:cNvPr name="AutoShape 42" id="42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5" id="45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+ 1(1) + 1(-1.5)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+ 1(1) + 1(-0.5)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4" id="44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3912096" y="2968103"/>
            <a:ext cx="1012506" cy="1012506"/>
            <a:chOff x="0" y="0"/>
            <a:chExt cx="1350008" cy="13500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4924602" y="3474356"/>
            <a:ext cx="1587723" cy="2555410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61579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7084379" y="6390139"/>
            <a:ext cx="748955" cy="682026"/>
            <a:chOff x="0" y="0"/>
            <a:chExt cx="998607" cy="909367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>
            <a:off x="80107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+ 1(1) + 1(-1.5)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0(1) + 1(1) + 1(-0.5)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159877" y="4879241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0(-1) + 1(1) + 1(-0.5)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819341" y="7597207"/>
            <a:ext cx="620911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620358" y="6438069"/>
            <a:ext cx="196929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4" id="44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3912096" y="2968103"/>
            <a:ext cx="1012506" cy="1012506"/>
            <a:chOff x="0" y="0"/>
            <a:chExt cx="1350008" cy="13500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4924602" y="3474356"/>
            <a:ext cx="1587723" cy="255541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61579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7084379" y="6390139"/>
            <a:ext cx="748955" cy="682026"/>
            <a:chOff x="0" y="0"/>
            <a:chExt cx="998607" cy="909367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>
            <a:off x="80107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1(1) + 0(1) + 1(-1.5)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1(1) + 0(1) + 1(-0.5)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159877" y="4879241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0(-1) + 1(1) + 1(-0.5)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819341" y="7597207"/>
            <a:ext cx="620911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620358" y="6438069"/>
            <a:ext cx="196929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3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0153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028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153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0153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0028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0153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0153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53605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5076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4" id="44"/>
          <p:cNvSpPr/>
          <p:nvPr/>
        </p:nvSpPr>
        <p:spPr>
          <a:xfrm flipV="true">
            <a:off x="5360465" y="7008175"/>
            <a:ext cx="839959" cy="107477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3912096" y="2968103"/>
            <a:ext cx="1012506" cy="1012506"/>
            <a:chOff x="0" y="0"/>
            <a:chExt cx="1350008" cy="13500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4924602" y="3474356"/>
            <a:ext cx="1587723" cy="255541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61579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7084379" y="6390139"/>
            <a:ext cx="748955" cy="682026"/>
            <a:chOff x="0" y="0"/>
            <a:chExt cx="998607" cy="909367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>
            <a:off x="80107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0159877" y="264823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1(1) + 1(1) + 1(-1.5) = 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805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159877" y="3767109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 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= 1(1) + 1(1) + 1(-0.5) = 1.5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9805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159877" y="4879241"/>
            <a:ext cx="709942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  <a:r>
              <a:rPr lang="en-US" sz="3200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1(-1) + 1(1) + 1(-0.5) = -0.5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=&gt; h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320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819341" y="7597207"/>
            <a:ext cx="620911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620358" y="6438069"/>
            <a:ext cx="196929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3367125" cy="1852791"/>
            <a:chOff x="0" y="0"/>
            <a:chExt cx="4489499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AutoShape 71" id="71"/>
          <p:cNvSpPr/>
          <p:nvPr/>
        </p:nvSpPr>
        <p:spPr>
          <a:xfrm>
            <a:off x="11783681" y="6952386"/>
            <a:ext cx="4602270" cy="0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2" id="72"/>
          <p:cNvSpPr/>
          <p:nvPr/>
        </p:nvSpPr>
        <p:spPr>
          <a:xfrm flipV="true">
            <a:off x="11796112" y="3666272"/>
            <a:ext cx="0" cy="3298545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3" id="73"/>
          <p:cNvGrpSpPr/>
          <p:nvPr/>
        </p:nvGrpSpPr>
        <p:grpSpPr>
          <a:xfrm rot="0">
            <a:off x="11457430" y="3516678"/>
            <a:ext cx="4760109" cy="3973248"/>
            <a:chOff x="0" y="0"/>
            <a:chExt cx="6346813" cy="5297663"/>
          </a:xfrm>
        </p:grpSpPr>
        <p:sp>
          <p:nvSpPr>
            <p:cNvPr name="TextBox 74" id="74"/>
            <p:cNvSpPr txBox="true"/>
            <p:nvPr/>
          </p:nvSpPr>
          <p:spPr>
            <a:xfrm rot="0">
              <a:off x="0" y="-38100"/>
              <a:ext cx="228225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6120141" y="4456927"/>
              <a:ext cx="226671" cy="57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x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0" y="2109703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2999295" y="4727286"/>
              <a:ext cx="228225" cy="570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414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78" id="78"/>
            <p:cNvSpPr/>
            <p:nvPr/>
          </p:nvSpPr>
          <p:spPr>
            <a:xfrm>
              <a:off x="228225" y="2397366"/>
              <a:ext cx="387510" cy="0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3113407" y="4495027"/>
              <a:ext cx="0" cy="270358"/>
            </a:xfrm>
            <a:prstGeom prst="line">
              <a:avLst/>
            </a:prstGeom>
            <a:ln cap="flat" w="33151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11635207" y="5153796"/>
            <a:ext cx="2318185" cy="1959495"/>
            <a:chOff x="0" y="0"/>
            <a:chExt cx="3090913" cy="2612661"/>
          </a:xfrm>
        </p:grpSpPr>
        <p:grpSp>
          <p:nvGrpSpPr>
            <p:cNvPr name="Group 81" id="81"/>
            <p:cNvGrpSpPr/>
            <p:nvPr/>
          </p:nvGrpSpPr>
          <p:grpSpPr>
            <a:xfrm rot="0">
              <a:off x="2712213" y="2233960"/>
              <a:ext cx="328318" cy="328318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50382" y="66958"/>
              <a:ext cx="328318" cy="328318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7" id="87"/>
            <p:cNvSpPr/>
            <p:nvPr/>
          </p:nvSpPr>
          <p:spPr>
            <a:xfrm flipH="false" flipV="false" rot="0">
              <a:off x="2661831" y="0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0" y="2183578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3"/>
                  </a:lnTo>
                  <a:lnTo>
                    <a:pt x="0" y="429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14084003" y="3647625"/>
            <a:ext cx="929044" cy="949149"/>
            <a:chOff x="0" y="0"/>
            <a:chExt cx="1238725" cy="1265531"/>
          </a:xfrm>
        </p:grpSpPr>
        <p:grpSp>
          <p:nvGrpSpPr>
            <p:cNvPr name="Group 90" id="90"/>
            <p:cNvGrpSpPr/>
            <p:nvPr/>
          </p:nvGrpSpPr>
          <p:grpSpPr>
            <a:xfrm rot="0">
              <a:off x="50382" y="197742"/>
              <a:ext cx="328318" cy="328318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52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3" id="93"/>
            <p:cNvSpPr/>
            <p:nvPr/>
          </p:nvSpPr>
          <p:spPr>
            <a:xfrm flipH="false" flipV="false" rot="0">
              <a:off x="0" y="752155"/>
              <a:ext cx="429082" cy="429082"/>
            </a:xfrm>
            <a:custGeom>
              <a:avLst/>
              <a:gdLst/>
              <a:ahLst/>
              <a:cxnLst/>
              <a:rect r="r" b="b" t="t" l="l"/>
              <a:pathLst>
                <a:path h="429082" w="429082">
                  <a:moveTo>
                    <a:pt x="0" y="0"/>
                  </a:moveTo>
                  <a:lnTo>
                    <a:pt x="429082" y="0"/>
                  </a:lnTo>
                  <a:lnTo>
                    <a:pt x="429082" y="429082"/>
                  </a:lnTo>
                  <a:lnTo>
                    <a:pt x="0" y="4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4" id="94"/>
            <p:cNvSpPr txBox="true"/>
            <p:nvPr/>
          </p:nvSpPr>
          <p:spPr>
            <a:xfrm rot="0">
              <a:off x="520248" y="-57150"/>
              <a:ext cx="718477" cy="1322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4"/>
                </a:lnSpc>
              </a:pPr>
              <a:r>
                <a:rPr lang="en-US" sz="2660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0</a:t>
              </a:r>
            </a:p>
            <a:p>
              <a:pPr algn="ctr">
                <a:lnSpc>
                  <a:spcPts val="3724"/>
                </a:lnSpc>
                <a:spcBef>
                  <a:spcPct val="0"/>
                </a:spcBef>
              </a:pPr>
              <a:r>
                <a:rPr lang="en-US" b="true" sz="266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→ 1</a:t>
              </a:r>
            </a:p>
          </p:txBody>
        </p:sp>
      </p:grpSp>
      <p:sp>
        <p:nvSpPr>
          <p:cNvPr name="AutoShape 95" id="95"/>
          <p:cNvSpPr/>
          <p:nvPr/>
        </p:nvSpPr>
        <p:spPr>
          <a:xfrm flipH="true" flipV="true">
            <a:off x="10724504" y="5543851"/>
            <a:ext cx="3406320" cy="2539843"/>
          </a:xfrm>
          <a:prstGeom prst="line">
            <a:avLst/>
          </a:prstGeom>
          <a:ln cap="flat" w="47625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H="true" flipV="true">
            <a:off x="11576405" y="4573494"/>
            <a:ext cx="3406320" cy="2539843"/>
          </a:xfrm>
          <a:prstGeom prst="line">
            <a:avLst/>
          </a:prstGeom>
          <a:ln cap="flat" w="47625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515799" y="3443609"/>
            <a:ext cx="886461" cy="4957590"/>
            <a:chOff x="0" y="0"/>
            <a:chExt cx="1181948" cy="661011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92736" y="3818820"/>
            <a:ext cx="2894901" cy="4120098"/>
            <a:chOff x="0" y="0"/>
            <a:chExt cx="3859868" cy="5493465"/>
          </a:xfrm>
        </p:grpSpPr>
        <p:sp>
          <p:nvSpPr>
            <p:cNvPr name="AutoShape 23" id="23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305110" y="3959345"/>
            <a:ext cx="421629" cy="3667788"/>
            <a:chOff x="0" y="0"/>
            <a:chExt cx="562172" cy="489038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060523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65323" y="8999033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60351" y="8970458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+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2043" y="902684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57733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98741" y="8970458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+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41116" y="9022080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78597" y="9012938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319605" y="8970458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+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51916" y="8970458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+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294" y="9026842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34612" y="8970458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+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175619" y="8989508"/>
            <a:ext cx="3996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sp>
        <p:nvSpPr>
          <p:cNvPr name="AutoShape 47" id="47"/>
          <p:cNvSpPr/>
          <p:nvPr/>
        </p:nvSpPr>
        <p:spPr>
          <a:xfrm>
            <a:off x="8402261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8" id="48"/>
          <p:cNvSpPr txBox="true"/>
          <p:nvPr/>
        </p:nvSpPr>
        <p:spPr>
          <a:xfrm rot="0">
            <a:off x="9305110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051794" y="5178000"/>
            <a:ext cx="886461" cy="88646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81633" y="5339257"/>
            <a:ext cx="617852" cy="574946"/>
          </a:xfrm>
          <a:prstGeom prst="rect">
            <a:avLst/>
          </a:prstGeom>
        </p:spPr>
      </p:pic>
      <p:sp>
        <p:nvSpPr>
          <p:cNvPr name="AutoShape 53" id="53"/>
          <p:cNvSpPr/>
          <p:nvPr/>
        </p:nvSpPr>
        <p:spPr>
          <a:xfrm>
            <a:off x="11938255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8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28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28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260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61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5077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35076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9120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61579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6326" y="6352794"/>
            <a:ext cx="799686" cy="744152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 rot="0">
            <a:off x="7084379" y="6390139"/>
            <a:ext cx="748955" cy="682026"/>
            <a:chOff x="0" y="0"/>
            <a:chExt cx="998607" cy="909367"/>
          </a:xfrm>
        </p:grpSpPr>
        <p:sp>
          <p:nvSpPr>
            <p:cNvPr name="AutoShape 58" id="58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1" id="61"/>
          <p:cNvSpPr/>
          <p:nvPr/>
        </p:nvSpPr>
        <p:spPr>
          <a:xfrm>
            <a:off x="80107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9095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Activation Functions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46314" y="5052950"/>
            <a:ext cx="2666983" cy="2597585"/>
            <a:chOff x="0" y="0"/>
            <a:chExt cx="3555977" cy="3463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146314" y="5966925"/>
            <a:ext cx="2632676" cy="2619188"/>
            <a:chOff x="0" y="0"/>
            <a:chExt cx="3510234" cy="34922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146314" y="2963172"/>
            <a:ext cx="2922367" cy="4418009"/>
            <a:chOff x="0" y="0"/>
            <a:chExt cx="3896489" cy="58906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1350008" y="675004"/>
              <a:ext cx="2085205" cy="2263859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008" y="675004"/>
              <a:ext cx="2510723" cy="5198404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695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96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651264" y="4642428"/>
            <a:ext cx="2742635" cy="1907315"/>
            <a:chOff x="0" y="0"/>
            <a:chExt cx="3656846" cy="25430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8651174" y="6991427"/>
            <a:ext cx="2714181" cy="2017919"/>
            <a:chOff x="0" y="0"/>
            <a:chExt cx="3618908" cy="269055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055596" y="2968103"/>
            <a:ext cx="2625526" cy="3077380"/>
            <a:chOff x="0" y="0"/>
            <a:chExt cx="3500702" cy="410317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0" id="50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13014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19825" y="6352794"/>
            <a:ext cx="799686" cy="744152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 rot="0">
            <a:off x="12257646" y="6390139"/>
            <a:ext cx="748955" cy="682026"/>
            <a:chOff x="0" y="0"/>
            <a:chExt cx="998607" cy="909367"/>
          </a:xfrm>
        </p:grpSpPr>
        <p:sp>
          <p:nvSpPr>
            <p:cNvPr name="AutoShape 58" id="58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1" id="61"/>
          <p:cNvSpPr/>
          <p:nvPr/>
        </p:nvSpPr>
        <p:spPr>
          <a:xfrm>
            <a:off x="131542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70530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Activation Functions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Activation Functions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Activation Functions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9434516" y="3706066"/>
            <a:ext cx="0" cy="3105015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H="true">
            <a:off x="9771657" y="4741527"/>
            <a:ext cx="591053" cy="1023733"/>
          </a:xfrm>
          <a:prstGeom prst="line">
            <a:avLst/>
          </a:prstGeom>
          <a:ln cap="flat" w="104775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9434516" y="3706066"/>
            <a:ext cx="0" cy="3105015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H="true">
            <a:off x="9771657" y="4741527"/>
            <a:ext cx="591053" cy="1023733"/>
          </a:xfrm>
          <a:prstGeom prst="line">
            <a:avLst/>
          </a:prstGeom>
          <a:ln cap="flat" w="104775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320" y="4350168"/>
            <a:ext cx="1952393" cy="1816811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020348" y="3706066"/>
            <a:ext cx="3105015" cy="31050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96659" y="4350168"/>
            <a:ext cx="1952393" cy="181681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423743" y="4352422"/>
            <a:ext cx="973517" cy="19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95"/>
              </a:lnSpc>
              <a:spcBef>
                <a:spcPct val="0"/>
              </a:spcBef>
            </a:pPr>
            <a:r>
              <a:rPr lang="en-US" b="true" sz="13977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?</a:t>
            </a:r>
          </a:p>
        </p:txBody>
      </p:sp>
    </p:spTree>
  </p:cSld>
  <p:clrMapOvr>
    <a:masterClrMapping/>
  </p:clrMapOvr>
  <p:transition spd="fast">
    <p:fade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82008" y="3706066"/>
            <a:ext cx="3105015" cy="31050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320" y="4350168"/>
            <a:ext cx="1952393" cy="181681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238378" y="1206822"/>
            <a:ext cx="1570123" cy="1889645"/>
          </a:xfrm>
          <a:custGeom>
            <a:avLst/>
            <a:gdLst/>
            <a:ahLst/>
            <a:cxnLst/>
            <a:rect r="r" b="b" t="t" l="l"/>
            <a:pathLst>
              <a:path h="1889645" w="1570123">
                <a:moveTo>
                  <a:pt x="0" y="0"/>
                </a:moveTo>
                <a:lnTo>
                  <a:pt x="1570123" y="0"/>
                </a:lnTo>
                <a:lnTo>
                  <a:pt x="1570123" y="1889645"/>
                </a:lnTo>
                <a:lnTo>
                  <a:pt x="0" y="188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5323" y="8999033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7733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8597" y="9012938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294" y="9026842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60523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2043" y="902684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1116" y="9022080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34612" y="9008558"/>
            <a:ext cx="840700" cy="405765"/>
            <a:chOff x="0" y="0"/>
            <a:chExt cx="1120934" cy="5410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88010" y="-12700"/>
              <a:ext cx="5329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60351" y="9008558"/>
            <a:ext cx="3984947" cy="386715"/>
            <a:chOff x="0" y="0"/>
            <a:chExt cx="5313263" cy="51562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51186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279004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788753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83676" y="3443609"/>
            <a:ext cx="886461" cy="4957590"/>
            <a:chOff x="0" y="0"/>
            <a:chExt cx="1181948" cy="66101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50397" y="3818820"/>
            <a:ext cx="2894901" cy="4120098"/>
            <a:chOff x="0" y="0"/>
            <a:chExt cx="3859868" cy="5493465"/>
          </a:xfrm>
        </p:grpSpPr>
        <p:sp>
          <p:nvSpPr>
            <p:cNvPr name="AutoShape 40" id="40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7872987" y="3959345"/>
            <a:ext cx="421629" cy="3667788"/>
            <a:chOff x="0" y="0"/>
            <a:chExt cx="562172" cy="489038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6970137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619671" y="5178000"/>
            <a:ext cx="886461" cy="88646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9510" y="5339257"/>
            <a:ext cx="617852" cy="574946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>
            <a:off x="10506132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28776" y="2861246"/>
            <a:ext cx="903840" cy="84107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861979" y="4263757"/>
            <a:ext cx="1437434" cy="14374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28776" y="4561937"/>
            <a:ext cx="903840" cy="84107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4861979" y="5967891"/>
            <a:ext cx="1437434" cy="14374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28776" y="6266072"/>
            <a:ext cx="903840" cy="84107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4861979" y="7668583"/>
            <a:ext cx="1437434" cy="143743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28776" y="7966763"/>
            <a:ext cx="903840" cy="84107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7576547" y="3406390"/>
            <a:ext cx="1437434" cy="143743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43344" y="3704570"/>
            <a:ext cx="903840" cy="841073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7576547" y="5110524"/>
            <a:ext cx="1437434" cy="14374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43344" y="5408705"/>
            <a:ext cx="903840" cy="84107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576547" y="6811216"/>
            <a:ext cx="1437434" cy="14374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3344" y="7109396"/>
            <a:ext cx="903840" cy="841073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0037947" y="4263757"/>
            <a:ext cx="1437434" cy="143743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04745" y="4561937"/>
            <a:ext cx="903840" cy="841073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10037947" y="5964448"/>
            <a:ext cx="1437434" cy="143743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04745" y="6262629"/>
            <a:ext cx="903840" cy="841073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12042931" y="5110524"/>
            <a:ext cx="1437434" cy="143743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09728" y="5408705"/>
            <a:ext cx="903840" cy="841073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4861979" y="2563066"/>
            <a:ext cx="2979216" cy="4444881"/>
            <a:chOff x="0" y="0"/>
            <a:chExt cx="3972289" cy="592650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916579" cy="1916579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5" id="45"/>
            <p:cNvSpPr/>
            <p:nvPr/>
          </p:nvSpPr>
          <p:spPr>
            <a:xfrm>
              <a:off x="1916579" y="958290"/>
              <a:ext cx="1817423" cy="669650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1822942" y="1371958"/>
              <a:ext cx="2062138" cy="232068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1609058" y="1661730"/>
              <a:ext cx="2329828" cy="4246451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AutoShape 48" id="48"/>
          <p:cNvSpPr/>
          <p:nvPr/>
        </p:nvSpPr>
        <p:spPr>
          <a:xfrm flipV="true">
            <a:off x="6164582" y="4125107"/>
            <a:ext cx="1411964" cy="43819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6299414" y="4982474"/>
            <a:ext cx="1277133" cy="84676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6179103" y="5380688"/>
            <a:ext cx="1468120" cy="183806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 flipV="true">
            <a:off x="6150372" y="4450632"/>
            <a:ext cx="1503948" cy="17977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 flipV="true">
            <a:off x="6299414" y="6142208"/>
            <a:ext cx="1348669" cy="54440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V="true">
            <a:off x="6299414" y="6411213"/>
            <a:ext cx="1574024" cy="1976086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6177073" y="7087850"/>
            <a:ext cx="1399473" cy="4420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V="true">
            <a:off x="6097654" y="4737252"/>
            <a:ext cx="1820811" cy="3150738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 flipV="true">
            <a:off x="6161074" y="7921510"/>
            <a:ext cx="1531411" cy="889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7" id="57"/>
          <p:cNvSpPr/>
          <p:nvPr/>
        </p:nvSpPr>
        <p:spPr>
          <a:xfrm>
            <a:off x="8953059" y="3835073"/>
            <a:ext cx="1218632" cy="72974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>
            <a:off x="9013981" y="4125107"/>
            <a:ext cx="1173179" cy="211957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 flipV="true">
            <a:off x="8925937" y="4982474"/>
            <a:ext cx="1112010" cy="50180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>
            <a:off x="8944403" y="6138133"/>
            <a:ext cx="1093544" cy="54503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V="true">
            <a:off x="9013981" y="7126509"/>
            <a:ext cx="1176958" cy="403424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>
            <a:off x="11475382" y="4982474"/>
            <a:ext cx="592091" cy="659868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V="true">
            <a:off x="8898247" y="5409944"/>
            <a:ext cx="1280586" cy="172872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 flipV="true">
            <a:off x="11475382" y="6143309"/>
            <a:ext cx="639620" cy="539856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13480366" y="5829241"/>
            <a:ext cx="1067854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6" id="66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>
                  <p14:trim st="3786.5630" end="52304.5530"/>
                </p14:media>
              </p:ext>
            </p:extLst>
          </p:nvPr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126483" y="2481475"/>
            <a:ext cx="11889167" cy="6776825"/>
          </a:xfrm>
          <a:prstGeom prst="rect">
            <a:avLst/>
          </a:prstGeom>
        </p:spPr>
      </p:pic>
      <p:sp>
        <p:nvSpPr>
          <p:cNvPr name="Freeform 67" id="67"/>
          <p:cNvSpPr/>
          <p:nvPr/>
        </p:nvSpPr>
        <p:spPr>
          <a:xfrm flipH="false" flipV="false" rot="0">
            <a:off x="16238378" y="1206822"/>
            <a:ext cx="1570123" cy="1889645"/>
          </a:xfrm>
          <a:custGeom>
            <a:avLst/>
            <a:gdLst/>
            <a:ahLst/>
            <a:cxnLst/>
            <a:rect r="r" b="b" t="t" l="l"/>
            <a:pathLst>
              <a:path h="1889645" w="1570123">
                <a:moveTo>
                  <a:pt x="0" y="0"/>
                </a:moveTo>
                <a:lnTo>
                  <a:pt x="1570123" y="0"/>
                </a:lnTo>
                <a:lnTo>
                  <a:pt x="1570123" y="1889645"/>
                </a:lnTo>
                <a:lnTo>
                  <a:pt x="0" y="1889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1979" y="2753566"/>
            <a:ext cx="1214988" cy="12149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7489" y="3005602"/>
            <a:ext cx="763969" cy="71091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51979" y="4191071"/>
            <a:ext cx="1214988" cy="12149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7489" y="4443107"/>
            <a:ext cx="763969" cy="71091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51979" y="5631486"/>
            <a:ext cx="1214988" cy="12149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489" y="5883522"/>
            <a:ext cx="763969" cy="71091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051979" y="7068991"/>
            <a:ext cx="1214988" cy="121498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7489" y="7321028"/>
            <a:ext cx="763969" cy="710915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3346461" y="3466383"/>
            <a:ext cx="1214988" cy="121498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71970" y="3718420"/>
            <a:ext cx="763969" cy="710915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3346461" y="4906799"/>
            <a:ext cx="1214988" cy="121498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71970" y="5158835"/>
            <a:ext cx="763969" cy="710915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346461" y="6344304"/>
            <a:ext cx="1214988" cy="12149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71970" y="6596340"/>
            <a:ext cx="763969" cy="71091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52463" y="4443107"/>
            <a:ext cx="763969" cy="710915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52463" y="5880612"/>
            <a:ext cx="763969" cy="71091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7171" y="5158835"/>
            <a:ext cx="763969" cy="710915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2051142" y="3338715"/>
            <a:ext cx="1604942" cy="4716755"/>
            <a:chOff x="0" y="0"/>
            <a:chExt cx="2139923" cy="6289007"/>
          </a:xfrm>
        </p:grpSpPr>
        <p:sp>
          <p:nvSpPr>
            <p:cNvPr name="AutoShape 35" id="35"/>
            <p:cNvSpPr/>
            <p:nvPr/>
          </p:nvSpPr>
          <p:spPr>
            <a:xfrm>
              <a:off x="287768" y="29792"/>
              <a:ext cx="1536173" cy="566020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208621" y="379444"/>
              <a:ext cx="1743017" cy="1961557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27836" y="624374"/>
              <a:ext cx="1969282" cy="3589302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135813" y="980216"/>
              <a:ext cx="1591279" cy="493838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287768" y="1946465"/>
              <a:ext cx="1439325" cy="954304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152178" y="2395251"/>
              <a:ext cx="1654566" cy="2071488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119798" y="1347081"/>
              <a:ext cx="1694944" cy="2026017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87768" y="3253482"/>
              <a:ext cx="1519946" cy="613538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87768" y="3556650"/>
              <a:ext cx="1773920" cy="2227043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49890" y="4319217"/>
              <a:ext cx="1577202" cy="498226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60385" y="1670101"/>
              <a:ext cx="2052048" cy="3550871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6" id="46"/>
            <p:cNvSpPr/>
            <p:nvPr/>
          </p:nvSpPr>
          <p:spPr>
            <a:xfrm flipV="true">
              <a:off x="131859" y="5258749"/>
              <a:ext cx="1725895" cy="1002805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5426954" y="4191071"/>
            <a:ext cx="1733175" cy="1214988"/>
            <a:chOff x="0" y="0"/>
            <a:chExt cx="2310900" cy="1619984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619984" cy="161998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1619984" y="809992"/>
              <a:ext cx="667284" cy="743669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4444490" y="3808297"/>
            <a:ext cx="1129419" cy="3166027"/>
            <a:chOff x="0" y="0"/>
            <a:chExt cx="1505892" cy="4221369"/>
          </a:xfrm>
        </p:grpSpPr>
        <p:sp>
          <p:nvSpPr>
            <p:cNvPr name="AutoShape 53" id="53"/>
            <p:cNvSpPr/>
            <p:nvPr/>
          </p:nvSpPr>
          <p:spPr>
            <a:xfrm>
              <a:off x="87285" y="27240"/>
              <a:ext cx="1373394" cy="822416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155945" y="354107"/>
              <a:ext cx="1322168" cy="2388752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5" id="55"/>
            <p:cNvSpPr/>
            <p:nvPr/>
          </p:nvSpPr>
          <p:spPr>
            <a:xfrm flipV="true">
              <a:off x="56720" y="1320357"/>
              <a:ext cx="1253232" cy="565532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6" id="56"/>
            <p:cNvSpPr/>
            <p:nvPr/>
          </p:nvSpPr>
          <p:spPr>
            <a:xfrm>
              <a:off x="77530" y="2622781"/>
              <a:ext cx="1232421" cy="614250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7" id="57"/>
            <p:cNvSpPr/>
            <p:nvPr/>
          </p:nvSpPr>
          <p:spPr>
            <a:xfrm flipV="true">
              <a:off x="155945" y="3736678"/>
              <a:ext cx="1326428" cy="454657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8" id="58"/>
            <p:cNvSpPr/>
            <p:nvPr/>
          </p:nvSpPr>
          <p:spPr>
            <a:xfrm flipV="true">
              <a:off x="25513" y="1802115"/>
              <a:ext cx="1443216" cy="1948267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5426954" y="5628576"/>
            <a:ext cx="1770984" cy="1214988"/>
            <a:chOff x="0" y="0"/>
            <a:chExt cx="2361313" cy="1619984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1619984" cy="161998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3" id="63"/>
            <p:cNvSpPr/>
            <p:nvPr/>
          </p:nvSpPr>
          <p:spPr>
            <a:xfrm flipV="true">
              <a:off x="1619984" y="201576"/>
              <a:ext cx="720850" cy="608416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7121661" y="4906799"/>
            <a:ext cx="2117589" cy="1214988"/>
            <a:chOff x="0" y="0"/>
            <a:chExt cx="2823452" cy="1619984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1619984" cy="1619984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1619984" y="809992"/>
              <a:ext cx="1203468" cy="0"/>
            </a:xfrm>
            <a:prstGeom prst="line">
              <a:avLst/>
            </a:prstGeom>
            <a:ln cap="flat" w="635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69" id="69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MLP with Linear Activation Function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3233990" y="4548221"/>
            <a:ext cx="1843510" cy="1843510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6477" lIns="106477" bIns="106477" rIns="1064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76157" y="4930637"/>
            <a:ext cx="1159175" cy="1078677"/>
          </a:xfrm>
          <a:prstGeom prst="rect">
            <a:avLst/>
          </a:prstGeom>
        </p:spPr>
      </p:pic>
      <p:sp>
        <p:nvSpPr>
          <p:cNvPr name="AutoShape 74" id="74"/>
          <p:cNvSpPr/>
          <p:nvPr/>
        </p:nvSpPr>
        <p:spPr>
          <a:xfrm>
            <a:off x="12506108" y="4383996"/>
            <a:ext cx="759356" cy="84628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5" id="75"/>
          <p:cNvSpPr/>
          <p:nvPr/>
        </p:nvSpPr>
        <p:spPr>
          <a:xfrm flipV="true">
            <a:off x="12506108" y="5872767"/>
            <a:ext cx="820313" cy="692366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6" id="76"/>
          <p:cNvSpPr/>
          <p:nvPr/>
        </p:nvSpPr>
        <p:spPr>
          <a:xfrm>
            <a:off x="15077499" y="5469975"/>
            <a:ext cx="1369523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7" id="77"/>
          <p:cNvSpPr/>
          <p:nvPr/>
        </p:nvSpPr>
        <p:spPr>
          <a:xfrm>
            <a:off x="9879985" y="5514293"/>
            <a:ext cx="2626122" cy="0"/>
          </a:xfrm>
          <a:prstGeom prst="line">
            <a:avLst/>
          </a:prstGeom>
          <a:ln cap="flat" w="200025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78" id="78"/>
          <p:cNvSpPr/>
          <p:nvPr/>
        </p:nvSpPr>
        <p:spPr>
          <a:xfrm flipH="false" flipV="false" rot="0">
            <a:off x="16238378" y="1206822"/>
            <a:ext cx="1570123" cy="1889645"/>
          </a:xfrm>
          <a:custGeom>
            <a:avLst/>
            <a:gdLst/>
            <a:ahLst/>
            <a:cxnLst/>
            <a:rect r="r" b="b" t="t" l="l"/>
            <a:pathLst>
              <a:path h="1889645" w="1570123">
                <a:moveTo>
                  <a:pt x="0" y="0"/>
                </a:moveTo>
                <a:lnTo>
                  <a:pt x="1570123" y="0"/>
                </a:lnTo>
                <a:lnTo>
                  <a:pt x="1570123" y="1889645"/>
                </a:lnTo>
                <a:lnTo>
                  <a:pt x="0" y="1889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Non-linear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Non-linear Activation Function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65314" y="5052950"/>
            <a:ext cx="2666983" cy="2597585"/>
            <a:chOff x="0" y="0"/>
            <a:chExt cx="3555977" cy="346344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1350008" y="675004"/>
              <a:ext cx="1989925" cy="12828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" id="9"/>
            <p:cNvSpPr/>
            <p:nvPr/>
          </p:nvSpPr>
          <p:spPr>
            <a:xfrm>
              <a:off x="1350008" y="675004"/>
              <a:ext cx="2174762" cy="276388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765314" y="5966925"/>
            <a:ext cx="2632676" cy="2619188"/>
            <a:chOff x="0" y="0"/>
            <a:chExt cx="3510234" cy="34922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2142242"/>
              <a:ext cx="1350008" cy="135000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9806" y="2467900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741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1350008" y="2817246"/>
              <a:ext cx="1989806" cy="4121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1350008" y="24069"/>
              <a:ext cx="2128643" cy="2793177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765314" y="2963172"/>
            <a:ext cx="1012506" cy="101250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8023" lIns="58023" bIns="58023" rIns="5802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055044" y="3178234"/>
            <a:ext cx="449317" cy="50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  <a:spcBef>
                <a:spcPct val="0"/>
              </a:spcBef>
            </a:pPr>
            <a:r>
              <a:rPr lang="en-US" b="true" sz="2741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1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7778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7778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8516" y="7707783"/>
            <a:ext cx="799686" cy="74415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8606" y="5193658"/>
            <a:ext cx="799686" cy="74415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8270264" y="4642428"/>
            <a:ext cx="2742635" cy="1907315"/>
            <a:chOff x="0" y="0"/>
            <a:chExt cx="3656846" cy="254308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2470388" y="1235194"/>
              <a:ext cx="1159548" cy="1283583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270174" y="6991427"/>
            <a:ext cx="2714181" cy="2017919"/>
            <a:chOff x="0" y="0"/>
            <a:chExt cx="3618908" cy="269055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8674596" y="2968103"/>
            <a:ext cx="2625526" cy="3077380"/>
            <a:chOff x="0" y="0"/>
            <a:chExt cx="3500702" cy="410317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48" id="48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0920483" y="5801566"/>
            <a:ext cx="3367125" cy="1852791"/>
            <a:chOff x="0" y="0"/>
            <a:chExt cx="4489499" cy="247038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3" id="53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8825" y="6352794"/>
            <a:ext cx="799686" cy="744152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 rot="0">
            <a:off x="6672030" y="3909540"/>
            <a:ext cx="4481395" cy="4170319"/>
            <a:chOff x="0" y="0"/>
            <a:chExt cx="5975193" cy="5560426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5581341" y="1285214"/>
            <a:ext cx="1677959" cy="1677959"/>
          </a:xfrm>
          <a:custGeom>
            <a:avLst/>
            <a:gdLst/>
            <a:ahLst/>
            <a:cxnLst/>
            <a:rect r="r" b="b" t="t" l="l"/>
            <a:pathLst>
              <a:path h="1677959" w="1677959">
                <a:moveTo>
                  <a:pt x="0" y="0"/>
                </a:moveTo>
                <a:lnTo>
                  <a:pt x="1677959" y="0"/>
                </a:lnTo>
                <a:lnTo>
                  <a:pt x="1677959" y="1677958"/>
                </a:lnTo>
                <a:lnTo>
                  <a:pt x="0" y="1677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</p:spTree>
  </p:cSld>
  <p:clrMapOvr>
    <a:masterClrMapping/>
  </p:clrMapOvr>
  <p:transition spd="med">
    <p:circle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74839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6787345" y="5559203"/>
            <a:ext cx="1492444" cy="962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6787345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5774839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787345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6787345" y="5984977"/>
            <a:ext cx="1596482" cy="209488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5774839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6787345" y="3469425"/>
            <a:ext cx="1563904" cy="169789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87345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98042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98132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279789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206184" y="5231002"/>
            <a:ext cx="748955" cy="682026"/>
            <a:chOff x="0" y="0"/>
            <a:chExt cx="998607" cy="909367"/>
          </a:xfrm>
        </p:grpSpPr>
        <p:sp>
          <p:nvSpPr>
            <p:cNvPr name="AutoShape 33" id="33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6" id="36"/>
          <p:cNvSpPr/>
          <p:nvPr/>
        </p:nvSpPr>
        <p:spPr>
          <a:xfrm>
            <a:off x="10132580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8279699" y="6991427"/>
            <a:ext cx="2714181" cy="2017919"/>
            <a:chOff x="0" y="0"/>
            <a:chExt cx="3618908" cy="269055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220170"/>
              <a:ext cx="2470388" cy="247038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V="true">
              <a:off x="1235194" y="22017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695315" y="1049385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1714906" y="1049385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235194" y="186985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2470388" y="22331"/>
              <a:ext cx="1119946" cy="1433034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8684121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0930008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8350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6681555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Freeform 72" id="72"/>
          <p:cNvSpPr/>
          <p:nvPr/>
        </p:nvSpPr>
        <p:spPr>
          <a:xfrm flipH="false" flipV="false" rot="0">
            <a:off x="15581341" y="1285214"/>
            <a:ext cx="1677959" cy="1677959"/>
          </a:xfrm>
          <a:custGeom>
            <a:avLst/>
            <a:gdLst/>
            <a:ahLst/>
            <a:cxnLst/>
            <a:rect r="r" b="b" t="t" l="l"/>
            <a:pathLst>
              <a:path h="1677959" w="1677959">
                <a:moveTo>
                  <a:pt x="0" y="0"/>
                </a:moveTo>
                <a:lnTo>
                  <a:pt x="1677959" y="0"/>
                </a:lnTo>
                <a:lnTo>
                  <a:pt x="1677959" y="1677958"/>
                </a:lnTo>
                <a:lnTo>
                  <a:pt x="0" y="1677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653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67778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6777820" y="5559203"/>
            <a:ext cx="1631072" cy="207291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57653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777820" y="8079859"/>
            <a:ext cx="1492354" cy="3091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67778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57653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67778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77820" y="3469425"/>
            <a:ext cx="1883043" cy="3898803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85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86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2702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10123055" y="5568824"/>
            <a:ext cx="869661" cy="962687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82701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9196570" y="7745128"/>
            <a:ext cx="748955" cy="682026"/>
            <a:chOff x="0" y="0"/>
            <a:chExt cx="998607" cy="909367"/>
          </a:xfrm>
        </p:grpSpPr>
        <p:sp>
          <p:nvSpPr>
            <p:cNvPr name="AutoShape 42" id="42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5" id="45"/>
          <p:cNvSpPr/>
          <p:nvPr/>
        </p:nvSpPr>
        <p:spPr>
          <a:xfrm flipV="true">
            <a:off x="10122965" y="7008175"/>
            <a:ext cx="839959" cy="107477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8674596" y="2968103"/>
            <a:ext cx="2625526" cy="3077380"/>
            <a:chOff x="0" y="0"/>
            <a:chExt cx="3500702" cy="410317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393" lIns="46393" bIns="46393" rIns="4639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1350008" y="675004"/>
              <a:ext cx="2116965" cy="3407213"/>
            </a:xfrm>
            <a:prstGeom prst="line">
              <a:avLst/>
            </a:prstGeom>
            <a:ln cap="flat" w="7941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0920483" y="5801566"/>
            <a:ext cx="3367125" cy="1852791"/>
            <a:chOff x="0" y="0"/>
            <a:chExt cx="4489499" cy="2470388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626" lIns="55626" bIns="55626" rIns="5562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58023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7035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2470388" y="1235194"/>
              <a:ext cx="2019111" cy="0"/>
            </a:xfrm>
            <a:prstGeom prst="line">
              <a:avLst/>
            </a:prstGeom>
            <a:ln cap="flat" w="72529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8825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66720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87430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Freeform 73" id="73"/>
          <p:cNvSpPr/>
          <p:nvPr/>
        </p:nvSpPr>
        <p:spPr>
          <a:xfrm flipH="false" flipV="false" rot="0">
            <a:off x="15581341" y="1285214"/>
            <a:ext cx="1677959" cy="1677959"/>
          </a:xfrm>
          <a:custGeom>
            <a:avLst/>
            <a:gdLst/>
            <a:ahLst/>
            <a:cxnLst/>
            <a:rect r="r" b="b" t="t" l="l"/>
            <a:pathLst>
              <a:path h="1677959" w="1677959">
                <a:moveTo>
                  <a:pt x="0" y="0"/>
                </a:moveTo>
                <a:lnTo>
                  <a:pt x="1677959" y="0"/>
                </a:lnTo>
                <a:lnTo>
                  <a:pt x="1677959" y="1677958"/>
                </a:lnTo>
                <a:lnTo>
                  <a:pt x="0" y="1677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Solving the XOR Problem with MLP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65314" y="5052950"/>
            <a:ext cx="1012506" cy="1012506"/>
            <a:chOff x="0" y="0"/>
            <a:chExt cx="1350008" cy="13500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6777820" y="5559203"/>
            <a:ext cx="1492444" cy="962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6777820" y="5559203"/>
            <a:ext cx="1631072" cy="207291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5765314" y="7573606"/>
            <a:ext cx="1012506" cy="1012506"/>
            <a:chOff x="0" y="0"/>
            <a:chExt cx="1350008" cy="13500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806" y="325658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0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777820" y="8079859"/>
            <a:ext cx="1492354" cy="3091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6777820" y="5984977"/>
            <a:ext cx="1596482" cy="209488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5765314" y="2963172"/>
            <a:ext cx="1012506" cy="1012506"/>
            <a:chOff x="0" y="0"/>
            <a:chExt cx="1350008" cy="13500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6777820" y="3469425"/>
            <a:ext cx="1563904" cy="1697895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6777820" y="3469425"/>
            <a:ext cx="1883043" cy="389880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8516" y="7707783"/>
            <a:ext cx="799686" cy="74415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8606" y="5193658"/>
            <a:ext cx="799686" cy="74415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270264" y="4642428"/>
            <a:ext cx="1852791" cy="1852791"/>
            <a:chOff x="0" y="0"/>
            <a:chExt cx="2470388" cy="24703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5" id="35"/>
          <p:cNvSpPr/>
          <p:nvPr/>
        </p:nvSpPr>
        <p:spPr>
          <a:xfrm>
            <a:off x="10123055" y="5568824"/>
            <a:ext cx="869661" cy="962687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8270174" y="7156554"/>
            <a:ext cx="1852791" cy="1852791"/>
            <a:chOff x="0" y="0"/>
            <a:chExt cx="2470388" cy="247038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695315" y="829214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714906" y="829214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235194" y="1649682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44" id="44"/>
          <p:cNvSpPr/>
          <p:nvPr/>
        </p:nvSpPr>
        <p:spPr>
          <a:xfrm flipV="true">
            <a:off x="10122965" y="7008175"/>
            <a:ext cx="839959" cy="1074775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8674596" y="2968103"/>
            <a:ext cx="1012506" cy="1012506"/>
            <a:chOff x="0" y="0"/>
            <a:chExt cx="1350008" cy="13500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50008" cy="135000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8023" lIns="58023" bIns="58023" rIns="5802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86307" y="302624"/>
              <a:ext cx="599089" cy="65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b="true" sz="2741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9687102" y="3474356"/>
            <a:ext cx="1587723" cy="2555410"/>
          </a:xfrm>
          <a:prstGeom prst="line">
            <a:avLst/>
          </a:prstGeom>
          <a:ln cap="flat" w="5715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10920483" y="5801566"/>
            <a:ext cx="1852791" cy="1852791"/>
            <a:chOff x="0" y="0"/>
            <a:chExt cx="2470388" cy="2470388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70388" cy="2470388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8B6FF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3536" lIns="63536" bIns="63536" rIns="63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1235194" y="0"/>
              <a:ext cx="0" cy="2470388"/>
            </a:xfrm>
            <a:prstGeom prst="line">
              <a:avLst/>
            </a:prstGeom>
            <a:ln cap="flat" w="635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1846879" y="6390139"/>
            <a:ext cx="748955" cy="682026"/>
            <a:chOff x="0" y="0"/>
            <a:chExt cx="998607" cy="909367"/>
          </a:xfrm>
        </p:grpSpPr>
        <p:sp>
          <p:nvSpPr>
            <p:cNvPr name="AutoShape 57" id="57"/>
            <p:cNvSpPr/>
            <p:nvPr/>
          </p:nvSpPr>
          <p:spPr>
            <a:xfrm flipH="true" flipV="true">
              <a:off x="460121" y="44450"/>
              <a:ext cx="538486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479712" y="44450"/>
              <a:ext cx="0" cy="863985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0" y="864917"/>
              <a:ext cx="479712" cy="0"/>
            </a:xfrm>
            <a:prstGeom prst="line">
              <a:avLst/>
            </a:prstGeom>
            <a:ln cap="flat" w="889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0" id="60"/>
          <p:cNvSpPr/>
          <p:nvPr/>
        </p:nvSpPr>
        <p:spPr>
          <a:xfrm>
            <a:off x="12773274" y="6727961"/>
            <a:ext cx="1514333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8825" y="6352794"/>
            <a:ext cx="799686" cy="744152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 rot="0">
            <a:off x="6672030" y="3909540"/>
            <a:ext cx="4481395" cy="4170319"/>
            <a:chOff x="0" y="0"/>
            <a:chExt cx="5975193" cy="5560426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841997" y="4911086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841997" y="42360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841997" y="2782518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7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41997" y="210269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62394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111572" y="-571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-1.5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5133196" y="654050"/>
              <a:ext cx="841997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>
                  <a:solidFill>
                    <a:srgbClr val="38B6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-0.5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4664747" y="4343749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1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4664747" y="2713882"/>
              <a:ext cx="587919" cy="6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2690" i="true">
                  <a:solidFill>
                    <a:srgbClr val="38B6FF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-1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8743031" y="6362285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743031" y="8836728"/>
            <a:ext cx="907256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0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5581341" y="1285214"/>
            <a:ext cx="1677959" cy="1677959"/>
          </a:xfrm>
          <a:custGeom>
            <a:avLst/>
            <a:gdLst/>
            <a:ahLst/>
            <a:cxnLst/>
            <a:rect r="r" b="b" t="t" l="l"/>
            <a:pathLst>
              <a:path h="1677959" w="1677959">
                <a:moveTo>
                  <a:pt x="0" y="0"/>
                </a:moveTo>
                <a:lnTo>
                  <a:pt x="1677959" y="0"/>
                </a:lnTo>
                <a:lnTo>
                  <a:pt x="1677959" y="1677958"/>
                </a:lnTo>
                <a:lnTo>
                  <a:pt x="0" y="1677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11582322" y="7538571"/>
            <a:ext cx="529114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4468583" y="6438069"/>
            <a:ext cx="196929" cy="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Threshold function - downside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82008" y="3706066"/>
            <a:ext cx="3105015" cy="3105015"/>
            <a:chOff x="0" y="0"/>
            <a:chExt cx="4140020" cy="41400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80334" y="4629847"/>
            <a:ext cx="1340160" cy="12470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510716" y="4695912"/>
            <a:ext cx="1255143" cy="1138325"/>
            <a:chOff x="0" y="0"/>
            <a:chExt cx="1673524" cy="1517766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med">
    <p:circle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2848" y="3706066"/>
            <a:ext cx="3105015" cy="3105015"/>
            <a:chOff x="0" y="0"/>
            <a:chExt cx="4140020" cy="41400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40020" cy="414002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06477" lIns="106477" bIns="106477" rIns="1064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V="true">
              <a:off x="2070010" y="0"/>
              <a:ext cx="0" cy="4140020"/>
            </a:xfrm>
            <a:prstGeom prst="line">
              <a:avLst/>
            </a:prstGeom>
            <a:ln cap="flat" w="1016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1173" y="4629847"/>
            <a:ext cx="1340160" cy="124709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791555" y="4695912"/>
            <a:ext cx="1255143" cy="1138325"/>
            <a:chOff x="0" y="0"/>
            <a:chExt cx="1673524" cy="1517766"/>
          </a:xfrm>
        </p:grpSpPr>
        <p:sp>
          <p:nvSpPr>
            <p:cNvPr name="AutoShape 10" id="10"/>
            <p:cNvSpPr/>
            <p:nvPr/>
          </p:nvSpPr>
          <p:spPr>
            <a:xfrm flipH="true" flipV="true">
              <a:off x="771098" y="69850"/>
              <a:ext cx="902426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03930" y="69850"/>
              <a:ext cx="0" cy="1447916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0" y="1444837"/>
              <a:ext cx="803930" cy="0"/>
            </a:xfrm>
            <a:prstGeom prst="line">
              <a:avLst/>
            </a:prstGeom>
            <a:ln cap="flat" w="139700">
              <a:solidFill>
                <a:srgbClr val="09B04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3" id="13"/>
          <p:cNvSpPr/>
          <p:nvPr/>
        </p:nvSpPr>
        <p:spPr>
          <a:xfrm>
            <a:off x="9185094" y="7624710"/>
            <a:ext cx="7052392" cy="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2556944" y="2589160"/>
            <a:ext cx="0" cy="5054600"/>
          </a:xfrm>
          <a:prstGeom prst="line">
            <a:avLst/>
          </a:prstGeom>
          <a:ln cap="flat" w="762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Threshold function - downside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37957" y="2293250"/>
            <a:ext cx="262295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18909" y="7459293"/>
            <a:ext cx="260509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00243" y="4755569"/>
            <a:ext cx="273440" cy="71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3857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2073684" y="5130775"/>
            <a:ext cx="464282" cy="0"/>
          </a:xfrm>
          <a:prstGeom prst="line">
            <a:avLst/>
          </a:prstGeom>
          <a:ln cap="flat" w="47625">
            <a:solidFill>
              <a:srgbClr val="0053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0069798" y="7627221"/>
            <a:ext cx="2481572" cy="0"/>
          </a:xfrm>
          <a:prstGeom prst="line">
            <a:avLst/>
          </a:prstGeom>
          <a:ln cap="flat" w="133350">
            <a:solidFill>
              <a:srgbClr val="09B04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2556944" y="5143500"/>
            <a:ext cx="0" cy="2550396"/>
          </a:xfrm>
          <a:prstGeom prst="line">
            <a:avLst/>
          </a:prstGeom>
          <a:ln cap="flat" w="133350">
            <a:solidFill>
              <a:srgbClr val="09B04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2507696" y="5150634"/>
            <a:ext cx="2734147" cy="0"/>
          </a:xfrm>
          <a:prstGeom prst="line">
            <a:avLst/>
          </a:prstGeom>
          <a:ln cap="flat" w="133350">
            <a:solidFill>
              <a:srgbClr val="09B048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5323" y="8999033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7733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8597" y="9012938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294" y="9026842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60523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2043" y="902684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1116" y="9022080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0351" y="9008558"/>
            <a:ext cx="3984947" cy="386715"/>
            <a:chOff x="0" y="0"/>
            <a:chExt cx="5313263" cy="5156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51186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79004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788753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34612" y="9008558"/>
            <a:ext cx="840700" cy="405765"/>
            <a:chOff x="0" y="0"/>
            <a:chExt cx="1120934" cy="54102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88010" y="-12700"/>
              <a:ext cx="5329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83676" y="3443609"/>
            <a:ext cx="886461" cy="4957590"/>
            <a:chOff x="0" y="0"/>
            <a:chExt cx="1181948" cy="66101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50397" y="3818820"/>
            <a:ext cx="2894901" cy="4120098"/>
            <a:chOff x="0" y="0"/>
            <a:chExt cx="3859868" cy="5493465"/>
          </a:xfrm>
        </p:grpSpPr>
        <p:sp>
          <p:nvSpPr>
            <p:cNvPr name="AutoShape 40" id="40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7872987" y="3959345"/>
            <a:ext cx="421629" cy="3667788"/>
            <a:chOff x="0" y="0"/>
            <a:chExt cx="562172" cy="489038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6970137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619671" y="5178000"/>
            <a:ext cx="886461" cy="88646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9510" y="5339257"/>
            <a:ext cx="617852" cy="574946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>
            <a:off x="10506132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Better Non-linear Activation Function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983991" y="8809402"/>
            <a:ext cx="8967495" cy="0"/>
          </a:xfrm>
          <a:prstGeom prst="line">
            <a:avLst/>
          </a:prstGeom>
          <a:ln cap="flat" w="85725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9299431" y="3096257"/>
            <a:ext cx="0" cy="5734759"/>
          </a:xfrm>
          <a:prstGeom prst="line">
            <a:avLst/>
          </a:prstGeom>
          <a:ln cap="flat" w="857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8710608" y="2759975"/>
            <a:ext cx="297590" cy="77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b="true" sz="4197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63128" y="8621173"/>
            <a:ext cx="295563" cy="77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b="true" sz="4197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32294" y="4213997"/>
            <a:ext cx="7116168" cy="4807519"/>
            <a:chOff x="0" y="0"/>
            <a:chExt cx="9488224" cy="6410026"/>
          </a:xfrm>
        </p:grpSpPr>
        <p:sp>
          <p:nvSpPr>
            <p:cNvPr name="AutoShape 9" id="9"/>
            <p:cNvSpPr/>
            <p:nvPr/>
          </p:nvSpPr>
          <p:spPr>
            <a:xfrm flipV="true">
              <a:off x="6087739" y="375279"/>
              <a:ext cx="3375805" cy="824588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4719723" y="1199867"/>
              <a:ext cx="1368016" cy="2049496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3099798" y="3249363"/>
              <a:ext cx="1619925" cy="2292966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4477" y="5542329"/>
              <a:ext cx="3075321" cy="556997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025001" y="6298891"/>
            <a:ext cx="1274430" cy="642786"/>
            <a:chOff x="0" y="0"/>
            <a:chExt cx="1699240" cy="8570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80198" cy="933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3857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0.5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1080198" y="398674"/>
              <a:ext cx="619042" cy="0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509445" y="4248760"/>
            <a:ext cx="789986" cy="642786"/>
            <a:chOff x="0" y="0"/>
            <a:chExt cx="1053315" cy="8570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511034" cy="933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3857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434272" y="428524"/>
              <a:ext cx="619042" cy="0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8236" y="2900502"/>
            <a:ext cx="1874501" cy="2349058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flipV="true">
            <a:off x="10189592" y="4299009"/>
            <a:ext cx="3798083" cy="241521"/>
          </a:xfrm>
          <a:prstGeom prst="line">
            <a:avLst/>
          </a:prstGeom>
          <a:ln cap="flat" w="762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Better Non-linear Activation Function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983991" y="8809402"/>
            <a:ext cx="8967495" cy="0"/>
          </a:xfrm>
          <a:prstGeom prst="line">
            <a:avLst/>
          </a:prstGeom>
          <a:ln cap="flat" w="85725">
            <a:solidFill>
              <a:srgbClr val="00533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9299431" y="3096257"/>
            <a:ext cx="0" cy="5734759"/>
          </a:xfrm>
          <a:prstGeom prst="line">
            <a:avLst/>
          </a:prstGeom>
          <a:ln cap="flat" w="85725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8710608" y="2759975"/>
            <a:ext cx="297590" cy="77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b="true" sz="4197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63128" y="8621173"/>
            <a:ext cx="295563" cy="77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  <a:spcBef>
                <a:spcPct val="0"/>
              </a:spcBef>
            </a:pPr>
            <a:r>
              <a:rPr lang="en-US" b="true" sz="4197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32294" y="4213997"/>
            <a:ext cx="7116168" cy="4807519"/>
            <a:chOff x="0" y="0"/>
            <a:chExt cx="9488224" cy="6410026"/>
          </a:xfrm>
        </p:grpSpPr>
        <p:sp>
          <p:nvSpPr>
            <p:cNvPr name="AutoShape 9" id="9"/>
            <p:cNvSpPr/>
            <p:nvPr/>
          </p:nvSpPr>
          <p:spPr>
            <a:xfrm flipV="true">
              <a:off x="6087739" y="375279"/>
              <a:ext cx="3375805" cy="824588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4719723" y="1199867"/>
              <a:ext cx="1368016" cy="2049496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3099798" y="3249363"/>
              <a:ext cx="1619925" cy="2292966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4477" y="5542329"/>
              <a:ext cx="3075321" cy="556997"/>
            </a:xfrm>
            <a:prstGeom prst="line">
              <a:avLst/>
            </a:prstGeom>
            <a:ln cap="flat" w="177800">
              <a:solidFill>
                <a:srgbClr val="09B048"/>
              </a:solidFill>
              <a:prstDash val="sysDash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025001" y="6298891"/>
            <a:ext cx="1274430" cy="642786"/>
            <a:chOff x="0" y="0"/>
            <a:chExt cx="1699240" cy="8570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80198" cy="933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3857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0.5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1080198" y="398674"/>
              <a:ext cx="619042" cy="0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509445" y="4248760"/>
            <a:ext cx="789986" cy="642786"/>
            <a:chOff x="0" y="0"/>
            <a:chExt cx="1053315" cy="8570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511034" cy="933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3857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434272" y="428524"/>
              <a:ext cx="619042" cy="0"/>
            </a:xfrm>
            <a:prstGeom prst="line">
              <a:avLst/>
            </a:prstGeom>
            <a:ln cap="flat" w="63500">
              <a:solidFill>
                <a:srgbClr val="005337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8236" y="2900502"/>
            <a:ext cx="1874501" cy="2349058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flipV="true">
            <a:off x="9034159" y="3677775"/>
            <a:ext cx="2785485" cy="2593230"/>
          </a:xfrm>
          <a:prstGeom prst="line">
            <a:avLst/>
          </a:prstGeom>
          <a:ln cap="flat" w="7620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Working of a Perceptron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5323" y="8999033"/>
            <a:ext cx="446720" cy="4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b="true" sz="2513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513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57733" y="9017317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8597" y="9012938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294" y="9026842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W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60523" y="9026842"/>
            <a:ext cx="3933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2043" y="9026842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1116" y="9022080"/>
            <a:ext cx="39338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7755" y="9026761"/>
            <a:ext cx="646536" cy="42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4316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7601" y="9017317"/>
            <a:ext cx="39969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X</a:t>
            </a:r>
            <a:r>
              <a:rPr lang="en-US" b="true" sz="2399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0351" y="9008558"/>
            <a:ext cx="3984947" cy="386715"/>
            <a:chOff x="0" y="0"/>
            <a:chExt cx="5313263" cy="5156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51186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79004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788753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34612" y="9008558"/>
            <a:ext cx="840700" cy="405765"/>
            <a:chOff x="0" y="0"/>
            <a:chExt cx="1120934" cy="54102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524510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+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88010" y="-12700"/>
              <a:ext cx="532924" cy="55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83676" y="3443609"/>
            <a:ext cx="886461" cy="4957590"/>
            <a:chOff x="0" y="0"/>
            <a:chExt cx="1181948" cy="66101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81948" cy="11819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38216" y="268547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1399050"/>
              <a:ext cx="1181948" cy="118194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5015" y="1687764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98099"/>
              <a:ext cx="1181948" cy="11819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38216" y="3086813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7469" y="3840462"/>
              <a:ext cx="207010" cy="157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sz="4399" b="true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algn="ctr">
                <a:lnSpc>
                  <a:spcPts val="2199"/>
                </a:lnSpc>
              </a:pPr>
              <a:r>
                <a:rPr lang="en-US" b="true" sz="4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5428171"/>
              <a:ext cx="1181948" cy="118194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533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4010" y="5716885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X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50397" y="3818820"/>
            <a:ext cx="2894901" cy="4120098"/>
            <a:chOff x="0" y="0"/>
            <a:chExt cx="3859868" cy="5493465"/>
          </a:xfrm>
        </p:grpSpPr>
        <p:sp>
          <p:nvSpPr>
            <p:cNvPr name="AutoShape 40" id="40"/>
            <p:cNvSpPr/>
            <p:nvPr/>
          </p:nvSpPr>
          <p:spPr>
            <a:xfrm>
              <a:off x="21349" y="33737"/>
              <a:ext cx="3700797" cy="1942067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1349" y="1432787"/>
              <a:ext cx="3558931" cy="85565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21349" y="2695118"/>
              <a:ext cx="3595902" cy="136719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21349" y="2879415"/>
              <a:ext cx="3817169" cy="2582494"/>
            </a:xfrm>
            <a:prstGeom prst="line">
              <a:avLst/>
            </a:prstGeom>
            <a:ln cap="flat" w="76200">
              <a:solidFill>
                <a:srgbClr val="09B048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7872987" y="3959345"/>
            <a:ext cx="421629" cy="3667788"/>
            <a:chOff x="0" y="0"/>
            <a:chExt cx="562172" cy="489038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5558" y="100011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3736" y="2533966"/>
              <a:ext cx="524510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9248" y="4323964"/>
              <a:ext cx="532924" cy="56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005336"/>
                  </a:solidFill>
                  <a:latin typeface="Helvetica World Bold Italics"/>
                  <a:ea typeface="Helvetica World Bold Italics"/>
                  <a:cs typeface="Helvetica World Bold Italics"/>
                  <a:sym typeface="Helvetica World Bold Italics"/>
                </a:rPr>
                <a:t>W</a:t>
              </a:r>
              <a:r>
                <a:rPr lang="en-US" b="true" sz="2399">
                  <a:solidFill>
                    <a:srgbClr val="00533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6970137" y="2803687"/>
            <a:ext cx="3092764" cy="2374313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7872987" y="3100074"/>
            <a:ext cx="393382" cy="43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5336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b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619671" y="5178000"/>
            <a:ext cx="886461" cy="88646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33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9510" y="5339257"/>
            <a:ext cx="617852" cy="574946"/>
          </a:xfrm>
          <a:prstGeom prst="rect">
            <a:avLst/>
          </a:prstGeom>
        </p:spPr>
      </p:pic>
      <p:sp>
        <p:nvSpPr>
          <p:cNvPr name="AutoShape 55" id="55"/>
          <p:cNvSpPr/>
          <p:nvPr/>
        </p:nvSpPr>
        <p:spPr>
          <a:xfrm>
            <a:off x="10506132" y="5621231"/>
            <a:ext cx="1698192" cy="0"/>
          </a:xfrm>
          <a:prstGeom prst="line">
            <a:avLst/>
          </a:prstGeom>
          <a:ln cap="flat" w="57150">
            <a:solidFill>
              <a:srgbClr val="09B04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DAG3M9caMBU</dc:identifier>
  <dcterms:modified xsi:type="dcterms:W3CDTF">2011-08-01T06:04:30Z</dcterms:modified>
  <cp:revision>1</cp:revision>
  <dc:title>PMLF-S5V1-Artificial Neural Networks</dc:title>
</cp:coreProperties>
</file>